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8288000" cy="10287000"/>
  <p:notesSz cx="6858000" cy="9144000"/>
  <p:embeddedFontLst>
    <p:embeddedFont>
      <p:font typeface="Abril Fatface" panose="02000503000000020003" pitchFamily="2" charset="-94"/>
      <p:regular r:id="rId25"/>
    </p:embeddedFont>
    <p:embeddedFont>
      <p:font typeface="Arimo Bold" panose="020B0604020202020204" charset="0"/>
      <p:regular r:id="rId26"/>
    </p:embeddedFont>
    <p:embeddedFont>
      <p:font typeface="ITC Benguiat" panose="020B0604020202020204" charset="-94"/>
      <p:regular r:id="rId27"/>
    </p:embeddedFont>
    <p:embeddedFont>
      <p:font typeface="JetBrains Mono" panose="020B0604020202020204" charset="0"/>
      <p:regular r:id="rId28"/>
    </p:embeddedFont>
    <p:embeddedFont>
      <p:font typeface="Libre Baskerville" panose="02000000000000000000" pitchFamily="2" charset="0"/>
      <p:regular r:id="rId29"/>
    </p:embeddedFont>
    <p:embeddedFont>
      <p:font typeface="Libre Baskerville Bold" panose="02000000000000000000" charset="0"/>
      <p:regular r:id="rId30"/>
    </p:embeddedFont>
    <p:embeddedFont>
      <p:font typeface="Oswald" panose="00000500000000000000" pitchFamily="2" charset="-94"/>
      <p:regular r:id="rId31"/>
    </p:embeddedFont>
    <p:embeddedFont>
      <p:font typeface="Oswald Bold" panose="00000800000000000000" charset="-94"/>
      <p:regular r:id="rId32"/>
    </p:embeddedFont>
    <p:embeddedFont>
      <p:font typeface="Yeseva One" panose="020B0604020202020204" charset="-94"/>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0" d="100"/>
          <a:sy n="70" d="100"/>
        </p:scale>
        <p:origin x="7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8.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turhan Çağatay" userId="b53feccd7addac11" providerId="LiveId" clId="{97FE1BF0-FF42-4174-9F67-5F748421349F}"/>
    <pc:docChg chg="modSld">
      <pc:chgData name="Baturhan Çağatay" userId="b53feccd7addac11" providerId="LiveId" clId="{97FE1BF0-FF42-4174-9F67-5F748421349F}" dt="2025-01-07T10:24:36.486" v="43" actId="20577"/>
      <pc:docMkLst>
        <pc:docMk/>
      </pc:docMkLst>
      <pc:sldChg chg="modSp mod">
        <pc:chgData name="Baturhan Çağatay" userId="b53feccd7addac11" providerId="LiveId" clId="{97FE1BF0-FF42-4174-9F67-5F748421349F}" dt="2025-01-07T10:22:40.392" v="5" actId="14100"/>
        <pc:sldMkLst>
          <pc:docMk/>
          <pc:sldMk cId="0" sldId="258"/>
        </pc:sldMkLst>
        <pc:spChg chg="mod">
          <ac:chgData name="Baturhan Çağatay" userId="b53feccd7addac11" providerId="LiveId" clId="{97FE1BF0-FF42-4174-9F67-5F748421349F}" dt="2025-01-07T10:22:35.169" v="2" actId="14100"/>
          <ac:spMkLst>
            <pc:docMk/>
            <pc:sldMk cId="0" sldId="258"/>
            <ac:spMk id="4" creationId="{00000000-0000-0000-0000-000000000000}"/>
          </ac:spMkLst>
        </pc:spChg>
        <pc:spChg chg="mod">
          <ac:chgData name="Baturhan Çağatay" userId="b53feccd7addac11" providerId="LiveId" clId="{97FE1BF0-FF42-4174-9F67-5F748421349F}" dt="2025-01-07T10:22:36.330" v="3" actId="14100"/>
          <ac:spMkLst>
            <pc:docMk/>
            <pc:sldMk cId="0" sldId="258"/>
            <ac:spMk id="5" creationId="{00000000-0000-0000-0000-000000000000}"/>
          </ac:spMkLst>
        </pc:spChg>
        <pc:spChg chg="mod">
          <ac:chgData name="Baturhan Çağatay" userId="b53feccd7addac11" providerId="LiveId" clId="{97FE1BF0-FF42-4174-9F67-5F748421349F}" dt="2025-01-07T10:22:38.370" v="4" actId="14100"/>
          <ac:spMkLst>
            <pc:docMk/>
            <pc:sldMk cId="0" sldId="258"/>
            <ac:spMk id="7" creationId="{00000000-0000-0000-0000-000000000000}"/>
          </ac:spMkLst>
        </pc:spChg>
        <pc:spChg chg="mod">
          <ac:chgData name="Baturhan Çağatay" userId="b53feccd7addac11" providerId="LiveId" clId="{97FE1BF0-FF42-4174-9F67-5F748421349F}" dt="2025-01-07T10:22:40.392" v="5" actId="14100"/>
          <ac:spMkLst>
            <pc:docMk/>
            <pc:sldMk cId="0" sldId="258"/>
            <ac:spMk id="9" creationId="{00000000-0000-0000-0000-000000000000}"/>
          </ac:spMkLst>
        </pc:spChg>
      </pc:sldChg>
      <pc:sldChg chg="modSp mod">
        <pc:chgData name="Baturhan Çağatay" userId="b53feccd7addac11" providerId="LiveId" clId="{97FE1BF0-FF42-4174-9F67-5F748421349F}" dt="2025-01-07T10:22:52.952" v="10" actId="1076"/>
        <pc:sldMkLst>
          <pc:docMk/>
          <pc:sldMk cId="0" sldId="260"/>
        </pc:sldMkLst>
        <pc:spChg chg="mod">
          <ac:chgData name="Baturhan Çağatay" userId="b53feccd7addac11" providerId="LiveId" clId="{97FE1BF0-FF42-4174-9F67-5F748421349F}" dt="2025-01-07T10:22:49.024" v="8" actId="1076"/>
          <ac:spMkLst>
            <pc:docMk/>
            <pc:sldMk cId="0" sldId="260"/>
            <ac:spMk id="3" creationId="{00000000-0000-0000-0000-000000000000}"/>
          </ac:spMkLst>
        </pc:spChg>
        <pc:spChg chg="mod">
          <ac:chgData name="Baturhan Çağatay" userId="b53feccd7addac11" providerId="LiveId" clId="{97FE1BF0-FF42-4174-9F67-5F748421349F}" dt="2025-01-07T10:22:52.952" v="10" actId="1076"/>
          <ac:spMkLst>
            <pc:docMk/>
            <pc:sldMk cId="0" sldId="260"/>
            <ac:spMk id="6" creationId="{00000000-0000-0000-0000-000000000000}"/>
          </ac:spMkLst>
        </pc:spChg>
      </pc:sldChg>
      <pc:sldChg chg="modSp mod">
        <pc:chgData name="Baturhan Çağatay" userId="b53feccd7addac11" providerId="LiveId" clId="{97FE1BF0-FF42-4174-9F67-5F748421349F}" dt="2025-01-07T10:23:02.932" v="15" actId="1037"/>
        <pc:sldMkLst>
          <pc:docMk/>
          <pc:sldMk cId="0" sldId="263"/>
        </pc:sldMkLst>
        <pc:spChg chg="mod">
          <ac:chgData name="Baturhan Çağatay" userId="b53feccd7addac11" providerId="LiveId" clId="{97FE1BF0-FF42-4174-9F67-5F748421349F}" dt="2025-01-07T10:23:00.098" v="12" actId="14100"/>
          <ac:spMkLst>
            <pc:docMk/>
            <pc:sldMk cId="0" sldId="263"/>
            <ac:spMk id="8" creationId="{00000000-0000-0000-0000-000000000000}"/>
          </ac:spMkLst>
        </pc:spChg>
        <pc:spChg chg="mod">
          <ac:chgData name="Baturhan Çağatay" userId="b53feccd7addac11" providerId="LiveId" clId="{97FE1BF0-FF42-4174-9F67-5F748421349F}" dt="2025-01-07T10:23:02.932" v="15" actId="1037"/>
          <ac:spMkLst>
            <pc:docMk/>
            <pc:sldMk cId="0" sldId="263"/>
            <ac:spMk id="9" creationId="{00000000-0000-0000-0000-000000000000}"/>
          </ac:spMkLst>
        </pc:spChg>
      </pc:sldChg>
      <pc:sldChg chg="modSp mod">
        <pc:chgData name="Baturhan Çağatay" userId="b53feccd7addac11" providerId="LiveId" clId="{97FE1BF0-FF42-4174-9F67-5F748421349F}" dt="2025-01-07T10:23:10.036" v="16" actId="1076"/>
        <pc:sldMkLst>
          <pc:docMk/>
          <pc:sldMk cId="0" sldId="269"/>
        </pc:sldMkLst>
        <pc:spChg chg="mod">
          <ac:chgData name="Baturhan Çağatay" userId="b53feccd7addac11" providerId="LiveId" clId="{97FE1BF0-FF42-4174-9F67-5F748421349F}" dt="2025-01-07T10:23:10.036" v="16" actId="1076"/>
          <ac:spMkLst>
            <pc:docMk/>
            <pc:sldMk cId="0" sldId="269"/>
            <ac:spMk id="3" creationId="{00000000-0000-0000-0000-000000000000}"/>
          </ac:spMkLst>
        </pc:spChg>
      </pc:sldChg>
      <pc:sldChg chg="modSp mod">
        <pc:chgData name="Baturhan Çağatay" userId="b53feccd7addac11" providerId="LiveId" clId="{97FE1BF0-FF42-4174-9F67-5F748421349F}" dt="2025-01-07T10:24:19.006" v="41" actId="1076"/>
        <pc:sldMkLst>
          <pc:docMk/>
          <pc:sldMk cId="0" sldId="277"/>
        </pc:sldMkLst>
        <pc:spChg chg="mod">
          <ac:chgData name="Baturhan Çağatay" userId="b53feccd7addac11" providerId="LiveId" clId="{97FE1BF0-FF42-4174-9F67-5F748421349F}" dt="2025-01-07T10:24:07.382" v="38" actId="1076"/>
          <ac:spMkLst>
            <pc:docMk/>
            <pc:sldMk cId="0" sldId="277"/>
            <ac:spMk id="4" creationId="{00000000-0000-0000-0000-000000000000}"/>
          </ac:spMkLst>
        </pc:spChg>
        <pc:spChg chg="mod">
          <ac:chgData name="Baturhan Çağatay" userId="b53feccd7addac11" providerId="LiveId" clId="{97FE1BF0-FF42-4174-9F67-5F748421349F}" dt="2025-01-07T10:24:11.933" v="39" actId="1076"/>
          <ac:spMkLst>
            <pc:docMk/>
            <pc:sldMk cId="0" sldId="277"/>
            <ac:spMk id="5" creationId="{00000000-0000-0000-0000-000000000000}"/>
          </ac:spMkLst>
        </pc:spChg>
        <pc:spChg chg="mod">
          <ac:chgData name="Baturhan Çağatay" userId="b53feccd7addac11" providerId="LiveId" clId="{97FE1BF0-FF42-4174-9F67-5F748421349F}" dt="2025-01-07T10:24:15.578" v="40" actId="1076"/>
          <ac:spMkLst>
            <pc:docMk/>
            <pc:sldMk cId="0" sldId="277"/>
            <ac:spMk id="6" creationId="{00000000-0000-0000-0000-000000000000}"/>
          </ac:spMkLst>
        </pc:spChg>
        <pc:spChg chg="mod">
          <ac:chgData name="Baturhan Çağatay" userId="b53feccd7addac11" providerId="LiveId" clId="{97FE1BF0-FF42-4174-9F67-5F748421349F}" dt="2025-01-07T10:24:19.006" v="41" actId="1076"/>
          <ac:spMkLst>
            <pc:docMk/>
            <pc:sldMk cId="0" sldId="277"/>
            <ac:spMk id="7" creationId="{00000000-0000-0000-0000-000000000000}"/>
          </ac:spMkLst>
        </pc:spChg>
        <pc:spChg chg="mod">
          <ac:chgData name="Baturhan Çağatay" userId="b53feccd7addac11" providerId="LiveId" clId="{97FE1BF0-FF42-4174-9F67-5F748421349F}" dt="2025-01-07T10:23:47.636" v="21" actId="1076"/>
          <ac:spMkLst>
            <pc:docMk/>
            <pc:sldMk cId="0" sldId="277"/>
            <ac:spMk id="8" creationId="{00000000-0000-0000-0000-000000000000}"/>
          </ac:spMkLst>
        </pc:spChg>
        <pc:spChg chg="mod">
          <ac:chgData name="Baturhan Çağatay" userId="b53feccd7addac11" providerId="LiveId" clId="{97FE1BF0-FF42-4174-9F67-5F748421349F}" dt="2025-01-07T10:23:50.211" v="22" actId="1076"/>
          <ac:spMkLst>
            <pc:docMk/>
            <pc:sldMk cId="0" sldId="277"/>
            <ac:spMk id="9" creationId="{00000000-0000-0000-0000-000000000000}"/>
          </ac:spMkLst>
        </pc:spChg>
        <pc:spChg chg="mod">
          <ac:chgData name="Baturhan Çağatay" userId="b53feccd7addac11" providerId="LiveId" clId="{97FE1BF0-FF42-4174-9F67-5F748421349F}" dt="2025-01-07T10:23:53.061" v="26" actId="1036"/>
          <ac:spMkLst>
            <pc:docMk/>
            <pc:sldMk cId="0" sldId="277"/>
            <ac:spMk id="10" creationId="{00000000-0000-0000-0000-000000000000}"/>
          </ac:spMkLst>
        </pc:spChg>
        <pc:spChg chg="mod">
          <ac:chgData name="Baturhan Çağatay" userId="b53feccd7addac11" providerId="LiveId" clId="{97FE1BF0-FF42-4174-9F67-5F748421349F}" dt="2025-01-07T10:23:56.651" v="36" actId="1036"/>
          <ac:spMkLst>
            <pc:docMk/>
            <pc:sldMk cId="0" sldId="277"/>
            <ac:spMk id="11" creationId="{00000000-0000-0000-0000-000000000000}"/>
          </ac:spMkLst>
        </pc:spChg>
        <pc:graphicFrameChg chg="mod modGraphic">
          <ac:chgData name="Baturhan Çağatay" userId="b53feccd7addac11" providerId="LiveId" clId="{97FE1BF0-FF42-4174-9F67-5F748421349F}" dt="2025-01-07T10:23:36.732" v="19" actId="14100"/>
          <ac:graphicFrameMkLst>
            <pc:docMk/>
            <pc:sldMk cId="0" sldId="277"/>
            <ac:graphicFrameMk id="3" creationId="{00000000-0000-0000-0000-000000000000}"/>
          </ac:graphicFrameMkLst>
        </pc:graphicFrameChg>
      </pc:sldChg>
      <pc:sldChg chg="modSp mod">
        <pc:chgData name="Baturhan Çağatay" userId="b53feccd7addac11" providerId="LiveId" clId="{97FE1BF0-FF42-4174-9F67-5F748421349F}" dt="2025-01-07T10:24:36.486" v="43" actId="20577"/>
        <pc:sldMkLst>
          <pc:docMk/>
          <pc:sldMk cId="0" sldId="278"/>
        </pc:sldMkLst>
        <pc:spChg chg="mod">
          <ac:chgData name="Baturhan Çağatay" userId="b53feccd7addac11" providerId="LiveId" clId="{97FE1BF0-FF42-4174-9F67-5F748421349F}" dt="2025-01-07T10:24:36.486" v="43" actId="20577"/>
          <ac:spMkLst>
            <pc:docMk/>
            <pc:sldMk cId="0" sldId="278"/>
            <ac:spMk id="3"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8.sv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4.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8.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sv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extBox 2"/>
          <p:cNvSpPr txBox="1"/>
          <p:nvPr/>
        </p:nvSpPr>
        <p:spPr>
          <a:xfrm>
            <a:off x="2682589" y="4122068"/>
            <a:ext cx="13785211" cy="3251201"/>
          </a:xfrm>
          <a:prstGeom prst="rect">
            <a:avLst/>
          </a:prstGeom>
        </p:spPr>
        <p:txBody>
          <a:bodyPr lIns="0" tIns="0" rIns="0" bIns="0" rtlCol="0" anchor="t">
            <a:spAutoFit/>
          </a:bodyPr>
          <a:lstStyle/>
          <a:p>
            <a:pPr algn="ctr">
              <a:lnSpc>
                <a:spcPts val="12500"/>
              </a:lnSpc>
            </a:pPr>
            <a:r>
              <a:rPr lang="en-US" sz="12500">
                <a:solidFill>
                  <a:srgbClr val="000000"/>
                </a:solidFill>
                <a:latin typeface="Yeseva One"/>
                <a:ea typeface="Yeseva One"/>
                <a:cs typeface="Yeseva One"/>
                <a:sym typeface="Yeseva One"/>
              </a:rPr>
              <a:t>Floyd-Warshall</a:t>
            </a:r>
          </a:p>
          <a:p>
            <a:pPr algn="ctr">
              <a:lnSpc>
                <a:spcPts val="12500"/>
              </a:lnSpc>
            </a:pPr>
            <a:r>
              <a:rPr lang="en-US" sz="12500">
                <a:solidFill>
                  <a:srgbClr val="000000"/>
                </a:solidFill>
                <a:latin typeface="Yeseva One"/>
                <a:ea typeface="Yeseva One"/>
                <a:cs typeface="Yeseva One"/>
                <a:sym typeface="Yeseva One"/>
              </a:rPr>
              <a:t>Algoritması</a:t>
            </a:r>
          </a:p>
        </p:txBody>
      </p:sp>
      <p:sp>
        <p:nvSpPr>
          <p:cNvPr id="3" name="Freeform 3"/>
          <p:cNvSpPr/>
          <p:nvPr/>
        </p:nvSpPr>
        <p:spPr>
          <a:xfrm>
            <a:off x="13534192" y="-1695686"/>
            <a:ext cx="6626483" cy="5715000"/>
          </a:xfrm>
          <a:custGeom>
            <a:avLst/>
            <a:gdLst/>
            <a:ahLst/>
            <a:cxnLst/>
            <a:rect l="l" t="t" r="r" b="b"/>
            <a:pathLst>
              <a:path w="6626483" h="5715000">
                <a:moveTo>
                  <a:pt x="0" y="0"/>
                </a:moveTo>
                <a:lnTo>
                  <a:pt x="6626484" y="0"/>
                </a:lnTo>
                <a:lnTo>
                  <a:pt x="6626484"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4" name="Freeform 4"/>
          <p:cNvSpPr/>
          <p:nvPr/>
        </p:nvSpPr>
        <p:spPr>
          <a:xfrm rot="-1266137">
            <a:off x="-1215620" y="5897732"/>
            <a:ext cx="5210769" cy="6721137"/>
          </a:xfrm>
          <a:custGeom>
            <a:avLst/>
            <a:gdLst/>
            <a:ahLst/>
            <a:cxnLst/>
            <a:rect l="l" t="t" r="r" b="b"/>
            <a:pathLst>
              <a:path w="5210769" h="6721137">
                <a:moveTo>
                  <a:pt x="0" y="0"/>
                </a:moveTo>
                <a:lnTo>
                  <a:pt x="5210769" y="0"/>
                </a:lnTo>
                <a:lnTo>
                  <a:pt x="5210769" y="6721136"/>
                </a:lnTo>
                <a:lnTo>
                  <a:pt x="0" y="672113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5" name="Freeform 5"/>
          <p:cNvSpPr/>
          <p:nvPr/>
        </p:nvSpPr>
        <p:spPr>
          <a:xfrm rot="-5569636">
            <a:off x="779619" y="-2269556"/>
            <a:ext cx="4096053" cy="7060062"/>
          </a:xfrm>
          <a:custGeom>
            <a:avLst/>
            <a:gdLst/>
            <a:ahLst/>
            <a:cxnLst/>
            <a:rect l="l" t="t" r="r" b="b"/>
            <a:pathLst>
              <a:path w="4096053" h="7060062">
                <a:moveTo>
                  <a:pt x="0" y="0"/>
                </a:moveTo>
                <a:lnTo>
                  <a:pt x="4096053" y="0"/>
                </a:lnTo>
                <a:lnTo>
                  <a:pt x="4096053" y="7060062"/>
                </a:lnTo>
                <a:lnTo>
                  <a:pt x="0" y="706006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sp>
        <p:nvSpPr>
          <p:cNvPr id="6" name="TextBox 6"/>
          <p:cNvSpPr txBox="1"/>
          <p:nvPr/>
        </p:nvSpPr>
        <p:spPr>
          <a:xfrm>
            <a:off x="3452580" y="3531518"/>
            <a:ext cx="11721636" cy="781050"/>
          </a:xfrm>
          <a:prstGeom prst="rect">
            <a:avLst/>
          </a:prstGeom>
        </p:spPr>
        <p:txBody>
          <a:bodyPr lIns="0" tIns="0" rIns="0" bIns="0" rtlCol="0" anchor="t">
            <a:spAutoFit/>
          </a:bodyPr>
          <a:lstStyle/>
          <a:p>
            <a:pPr algn="ctr">
              <a:lnSpc>
                <a:spcPts val="3000"/>
              </a:lnSpc>
            </a:pPr>
            <a:r>
              <a:rPr lang="en-US" sz="3000">
                <a:solidFill>
                  <a:srgbClr val="000000"/>
                </a:solidFill>
                <a:latin typeface="Libre Baskerville"/>
                <a:ea typeface="Libre Baskerville"/>
                <a:cs typeface="Libre Baskerville"/>
                <a:sym typeface="Libre Baskerville"/>
              </a:rPr>
              <a:t>Çizge Kuramı</a:t>
            </a:r>
          </a:p>
          <a:p>
            <a:pPr algn="ctr">
              <a:lnSpc>
                <a:spcPts val="3000"/>
              </a:lnSpc>
            </a:pPr>
            <a:endParaRPr lang="en-US" sz="3000">
              <a:solidFill>
                <a:srgbClr val="000000"/>
              </a:solidFill>
              <a:latin typeface="Libre Baskerville"/>
              <a:ea typeface="Libre Baskerville"/>
              <a:cs typeface="Libre Baskerville"/>
              <a:sym typeface="Libre Baskerville"/>
            </a:endParaRPr>
          </a:p>
        </p:txBody>
      </p:sp>
      <p:sp>
        <p:nvSpPr>
          <p:cNvPr id="7" name="TextBox 7"/>
          <p:cNvSpPr txBox="1"/>
          <p:nvPr/>
        </p:nvSpPr>
        <p:spPr>
          <a:xfrm>
            <a:off x="2928986" y="9086850"/>
            <a:ext cx="11721636" cy="400050"/>
          </a:xfrm>
          <a:prstGeom prst="rect">
            <a:avLst/>
          </a:prstGeom>
        </p:spPr>
        <p:txBody>
          <a:bodyPr lIns="0" tIns="0" rIns="0" bIns="0" rtlCol="0" anchor="t">
            <a:spAutoFit/>
          </a:bodyPr>
          <a:lstStyle/>
          <a:p>
            <a:pPr algn="ctr">
              <a:lnSpc>
                <a:spcPts val="3000"/>
              </a:lnSpc>
            </a:pPr>
            <a:r>
              <a:rPr lang="en-US" sz="3000">
                <a:solidFill>
                  <a:srgbClr val="000000"/>
                </a:solidFill>
                <a:latin typeface="Libre Baskerville"/>
                <a:ea typeface="Libre Baskerville"/>
                <a:cs typeface="Libre Baskerville"/>
                <a:sym typeface="Libre Baskerville"/>
              </a:rPr>
              <a:t> Baturhan Çağatay &amp; Emre Güner</a:t>
            </a:r>
          </a:p>
        </p:txBody>
      </p:sp>
      <p:sp>
        <p:nvSpPr>
          <p:cNvPr id="8" name="Freeform 8"/>
          <p:cNvSpPr/>
          <p:nvPr/>
        </p:nvSpPr>
        <p:spPr>
          <a:xfrm rot="-3755510">
            <a:off x="14637629" y="5499669"/>
            <a:ext cx="4096053" cy="7060062"/>
          </a:xfrm>
          <a:custGeom>
            <a:avLst/>
            <a:gdLst/>
            <a:ahLst/>
            <a:cxnLst/>
            <a:rect l="l" t="t" r="r" b="b"/>
            <a:pathLst>
              <a:path w="4096053" h="7060062">
                <a:moveTo>
                  <a:pt x="0" y="0"/>
                </a:moveTo>
                <a:lnTo>
                  <a:pt x="4096053" y="0"/>
                </a:lnTo>
                <a:lnTo>
                  <a:pt x="4096053" y="7060062"/>
                </a:lnTo>
                <a:lnTo>
                  <a:pt x="0" y="706006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Freeform 2"/>
          <p:cNvSpPr/>
          <p:nvPr/>
        </p:nvSpPr>
        <p:spPr>
          <a:xfrm>
            <a:off x="1251126" y="1535149"/>
            <a:ext cx="11301259" cy="6356958"/>
          </a:xfrm>
          <a:custGeom>
            <a:avLst/>
            <a:gdLst/>
            <a:ahLst/>
            <a:cxnLst/>
            <a:rect l="l" t="t" r="r" b="b"/>
            <a:pathLst>
              <a:path w="11301259" h="6356958">
                <a:moveTo>
                  <a:pt x="0" y="0"/>
                </a:moveTo>
                <a:lnTo>
                  <a:pt x="11301259" y="0"/>
                </a:lnTo>
                <a:lnTo>
                  <a:pt x="11301259" y="6356958"/>
                </a:lnTo>
                <a:lnTo>
                  <a:pt x="0" y="6356958"/>
                </a:lnTo>
                <a:lnTo>
                  <a:pt x="0" y="0"/>
                </a:lnTo>
                <a:close/>
              </a:path>
            </a:pathLst>
          </a:custGeom>
          <a:blipFill>
            <a:blip r:embed="rId2"/>
            <a:stretch>
              <a:fillRect/>
            </a:stretch>
          </a:blipFill>
          <a:ln cap="sq">
            <a:noFill/>
            <a:prstDash val="solid"/>
            <a:miter/>
          </a:ln>
        </p:spPr>
        <p:txBody>
          <a:bodyPr/>
          <a:lstStyle/>
          <a:p>
            <a:endParaRPr lang="tr-TR"/>
          </a:p>
        </p:txBody>
      </p:sp>
      <p:sp>
        <p:nvSpPr>
          <p:cNvPr id="3" name="TextBox 3"/>
          <p:cNvSpPr txBox="1"/>
          <p:nvPr/>
        </p:nvSpPr>
        <p:spPr>
          <a:xfrm>
            <a:off x="6901755" y="190500"/>
            <a:ext cx="4484489" cy="680085"/>
          </a:xfrm>
          <a:prstGeom prst="rect">
            <a:avLst/>
          </a:prstGeom>
        </p:spPr>
        <p:txBody>
          <a:bodyPr lIns="0" tIns="0" rIns="0" bIns="0" rtlCol="0" anchor="t">
            <a:spAutoFit/>
          </a:bodyPr>
          <a:lstStyle/>
          <a:p>
            <a:pPr algn="ctr">
              <a:lnSpc>
                <a:spcPts val="5519"/>
              </a:lnSpc>
              <a:spcBef>
                <a:spcPct val="0"/>
              </a:spcBef>
            </a:pPr>
            <a:r>
              <a:rPr lang="en-US" sz="3999" spc="391">
                <a:solidFill>
                  <a:srgbClr val="000000"/>
                </a:solidFill>
                <a:latin typeface="Oswald"/>
                <a:ea typeface="Oswald"/>
                <a:cs typeface="Oswald"/>
                <a:sym typeface="Oswald"/>
              </a:rPr>
              <a:t>SOSYAL AĞ ANALIZI</a:t>
            </a:r>
          </a:p>
        </p:txBody>
      </p:sp>
      <p:sp>
        <p:nvSpPr>
          <p:cNvPr id="4" name="TextBox 4"/>
          <p:cNvSpPr txBox="1"/>
          <p:nvPr/>
        </p:nvSpPr>
        <p:spPr>
          <a:xfrm>
            <a:off x="12855757" y="1497049"/>
            <a:ext cx="4588341" cy="6410325"/>
          </a:xfrm>
          <a:prstGeom prst="rect">
            <a:avLst/>
          </a:prstGeom>
        </p:spPr>
        <p:txBody>
          <a:bodyPr lIns="0" tIns="0" rIns="0" bIns="0" rtlCol="0" anchor="t">
            <a:spAutoFit/>
          </a:bodyPr>
          <a:lstStyle/>
          <a:p>
            <a:pPr marL="539749" lvl="1" indent="-269875" algn="l">
              <a:lnSpc>
                <a:spcPts val="3449"/>
              </a:lnSpc>
              <a:buFont typeface="Arial"/>
              <a:buChar char="•"/>
            </a:pPr>
            <a:r>
              <a:rPr lang="en-US" sz="2499" spc="244">
                <a:solidFill>
                  <a:srgbClr val="000000"/>
                </a:solidFill>
                <a:latin typeface="Libre Baskerville"/>
                <a:ea typeface="Libre Baskerville"/>
                <a:cs typeface="Libre Baskerville"/>
                <a:sym typeface="Libre Baskerville"/>
              </a:rPr>
              <a:t>FLOYD-WARSHALL ALGORITMASI, KULLANICILAR ARASINDAKI </a:t>
            </a:r>
            <a:r>
              <a:rPr lang="en-US" sz="2499" u="sng" spc="244">
                <a:solidFill>
                  <a:srgbClr val="000000"/>
                </a:solidFill>
                <a:latin typeface="Libre Baskerville"/>
                <a:ea typeface="Libre Baskerville"/>
                <a:cs typeface="Libre Baskerville"/>
                <a:sym typeface="Libre Baskerville"/>
              </a:rPr>
              <a:t>TÜM ÇIFTLERIN</a:t>
            </a:r>
            <a:r>
              <a:rPr lang="en-US" sz="2499" spc="244">
                <a:solidFill>
                  <a:srgbClr val="000000"/>
                </a:solidFill>
                <a:latin typeface="Libre Baskerville"/>
                <a:ea typeface="Libre Baskerville"/>
                <a:cs typeface="Libre Baskerville"/>
                <a:sym typeface="Libre Baskerville"/>
              </a:rPr>
              <a:t> BAĞLANTILARINI BULMAK IÇIN SON DERECE VERIMLIDIR VE SOSYAL AĞLAR GIBI YOĞUN YAPILI GRAF YAPILARINDA DAHA UYGUN ÇALIŞIR.</a:t>
            </a:r>
          </a:p>
        </p:txBody>
      </p:sp>
      <p:sp>
        <p:nvSpPr>
          <p:cNvPr id="5" name="Freeform 5"/>
          <p:cNvSpPr/>
          <p:nvPr/>
        </p:nvSpPr>
        <p:spPr>
          <a:xfrm>
            <a:off x="-4603716" y="-6434717"/>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tr-TR"/>
          </a:p>
        </p:txBody>
      </p:sp>
      <p:sp>
        <p:nvSpPr>
          <p:cNvPr id="6" name="Freeform 6"/>
          <p:cNvSpPr/>
          <p:nvPr/>
        </p:nvSpPr>
        <p:spPr>
          <a:xfrm rot="-8479087">
            <a:off x="15682616" y="7062525"/>
            <a:ext cx="5210769" cy="6721137"/>
          </a:xfrm>
          <a:custGeom>
            <a:avLst/>
            <a:gdLst/>
            <a:ahLst/>
            <a:cxnLst/>
            <a:rect l="l" t="t" r="r" b="b"/>
            <a:pathLst>
              <a:path w="5210769" h="6721137">
                <a:moveTo>
                  <a:pt x="0" y="0"/>
                </a:moveTo>
                <a:lnTo>
                  <a:pt x="5210768" y="0"/>
                </a:lnTo>
                <a:lnTo>
                  <a:pt x="5210768" y="6721137"/>
                </a:lnTo>
                <a:lnTo>
                  <a:pt x="0" y="672113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tr-T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Freeform 2"/>
          <p:cNvSpPr/>
          <p:nvPr/>
        </p:nvSpPr>
        <p:spPr>
          <a:xfrm>
            <a:off x="1507413" y="1300368"/>
            <a:ext cx="4162668" cy="3843132"/>
          </a:xfrm>
          <a:custGeom>
            <a:avLst/>
            <a:gdLst/>
            <a:ahLst/>
            <a:cxnLst/>
            <a:rect l="l" t="t" r="r" b="b"/>
            <a:pathLst>
              <a:path w="4162668" h="3843132">
                <a:moveTo>
                  <a:pt x="0" y="0"/>
                </a:moveTo>
                <a:lnTo>
                  <a:pt x="4162668" y="0"/>
                </a:lnTo>
                <a:lnTo>
                  <a:pt x="4162668" y="3843132"/>
                </a:lnTo>
                <a:lnTo>
                  <a:pt x="0" y="3843132"/>
                </a:lnTo>
                <a:lnTo>
                  <a:pt x="0" y="0"/>
                </a:lnTo>
                <a:close/>
              </a:path>
            </a:pathLst>
          </a:custGeom>
          <a:blipFill>
            <a:blip r:embed="rId2"/>
            <a:stretch>
              <a:fillRect r="-100945" b="-4745"/>
            </a:stretch>
          </a:blipFill>
        </p:spPr>
        <p:txBody>
          <a:bodyPr/>
          <a:lstStyle/>
          <a:p>
            <a:endParaRPr lang="tr-TR"/>
          </a:p>
        </p:txBody>
      </p:sp>
      <p:sp>
        <p:nvSpPr>
          <p:cNvPr id="3" name="Freeform 3"/>
          <p:cNvSpPr/>
          <p:nvPr/>
        </p:nvSpPr>
        <p:spPr>
          <a:xfrm>
            <a:off x="1415014" y="5731238"/>
            <a:ext cx="4162668" cy="3339214"/>
          </a:xfrm>
          <a:custGeom>
            <a:avLst/>
            <a:gdLst/>
            <a:ahLst/>
            <a:cxnLst/>
            <a:rect l="l" t="t" r="r" b="b"/>
            <a:pathLst>
              <a:path w="4162668" h="3339214">
                <a:moveTo>
                  <a:pt x="0" y="0"/>
                </a:moveTo>
                <a:lnTo>
                  <a:pt x="4162668" y="0"/>
                </a:lnTo>
                <a:lnTo>
                  <a:pt x="4162668" y="3339214"/>
                </a:lnTo>
                <a:lnTo>
                  <a:pt x="0" y="3339214"/>
                </a:lnTo>
                <a:lnTo>
                  <a:pt x="0" y="0"/>
                </a:lnTo>
                <a:close/>
              </a:path>
            </a:pathLst>
          </a:custGeom>
          <a:blipFill>
            <a:blip r:embed="rId3"/>
            <a:stretch>
              <a:fillRect r="-7009"/>
            </a:stretch>
          </a:blipFill>
        </p:spPr>
        <p:txBody>
          <a:bodyPr/>
          <a:lstStyle/>
          <a:p>
            <a:endParaRPr lang="tr-TR"/>
          </a:p>
        </p:txBody>
      </p:sp>
      <p:sp>
        <p:nvSpPr>
          <p:cNvPr id="4" name="TextBox 4"/>
          <p:cNvSpPr txBox="1"/>
          <p:nvPr/>
        </p:nvSpPr>
        <p:spPr>
          <a:xfrm>
            <a:off x="4716783" y="348615"/>
            <a:ext cx="7776448" cy="680085"/>
          </a:xfrm>
          <a:prstGeom prst="rect">
            <a:avLst/>
          </a:prstGeom>
        </p:spPr>
        <p:txBody>
          <a:bodyPr lIns="0" tIns="0" rIns="0" bIns="0" rtlCol="0" anchor="t">
            <a:spAutoFit/>
          </a:bodyPr>
          <a:lstStyle/>
          <a:p>
            <a:pPr algn="ctr">
              <a:lnSpc>
                <a:spcPts val="5519"/>
              </a:lnSpc>
              <a:spcBef>
                <a:spcPct val="0"/>
              </a:spcBef>
            </a:pPr>
            <a:r>
              <a:rPr lang="en-US" sz="3999" spc="391">
                <a:solidFill>
                  <a:srgbClr val="000000"/>
                </a:solidFill>
                <a:latin typeface="Oswald"/>
                <a:ea typeface="Oswald"/>
                <a:cs typeface="Oswald"/>
                <a:sym typeface="Oswald"/>
              </a:rPr>
              <a:t>FINANSAL AĞLAR VE RISK ANALIZI</a:t>
            </a:r>
          </a:p>
        </p:txBody>
      </p:sp>
      <p:sp>
        <p:nvSpPr>
          <p:cNvPr id="5" name="Freeform 5"/>
          <p:cNvSpPr/>
          <p:nvPr/>
        </p:nvSpPr>
        <p:spPr>
          <a:xfrm>
            <a:off x="-4850113" y="-6681114"/>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6" name="Freeform 6"/>
          <p:cNvSpPr/>
          <p:nvPr/>
        </p:nvSpPr>
        <p:spPr>
          <a:xfrm>
            <a:off x="14615251" y="7687473"/>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7" name="TextBox 7"/>
          <p:cNvSpPr txBox="1"/>
          <p:nvPr/>
        </p:nvSpPr>
        <p:spPr>
          <a:xfrm>
            <a:off x="6001927" y="3419475"/>
            <a:ext cx="11927877" cy="3409950"/>
          </a:xfrm>
          <a:prstGeom prst="rect">
            <a:avLst/>
          </a:prstGeom>
        </p:spPr>
        <p:txBody>
          <a:bodyPr lIns="0" tIns="0" rIns="0" bIns="0" rtlCol="0" anchor="t">
            <a:spAutoFit/>
          </a:bodyPr>
          <a:lstStyle/>
          <a:p>
            <a:pPr marL="539749" lvl="1" indent="-269875" algn="ctr">
              <a:lnSpc>
                <a:spcPts val="3449"/>
              </a:lnSpc>
              <a:buFont typeface="Arial"/>
              <a:buChar char="•"/>
            </a:pPr>
            <a:r>
              <a:rPr lang="en-US" sz="2499" spc="244">
                <a:solidFill>
                  <a:srgbClr val="000000"/>
                </a:solidFill>
                <a:latin typeface="Libre Baskerville"/>
                <a:ea typeface="Libre Baskerville"/>
                <a:cs typeface="Libre Baskerville"/>
                <a:sym typeface="Libre Baskerville"/>
              </a:rPr>
              <a:t>FLOYD-WARSHALL ALGORITMASI, FINANSAL AĞLARDA </a:t>
            </a:r>
            <a:r>
              <a:rPr lang="en-US" sz="2499" u="sng" spc="244">
                <a:solidFill>
                  <a:srgbClr val="000000"/>
                </a:solidFill>
                <a:latin typeface="Libre Baskerville"/>
                <a:ea typeface="Libre Baskerville"/>
                <a:cs typeface="Libre Baskerville"/>
                <a:sym typeface="Libre Baskerville"/>
              </a:rPr>
              <a:t>NEGATIF KENARLARI</a:t>
            </a:r>
            <a:r>
              <a:rPr lang="en-US" sz="2499" spc="244">
                <a:solidFill>
                  <a:srgbClr val="000000"/>
                </a:solidFill>
                <a:latin typeface="Libre Baskerville"/>
                <a:ea typeface="Libre Baskerville"/>
                <a:cs typeface="Libre Baskerville"/>
                <a:sym typeface="Libre Baskerville"/>
              </a:rPr>
              <a:t> DESTEKLEYEREK KREDI ILIŞKILERI VEYA YÜKSEK RISKLI BAĞLANTILARI ANALIZ ETMEYE OLANAK TANIR. BU ÖZELLIK, FINANSAL SISTEMLERDEKI OLASI ZARARLARI MINIMIZE ETMEK VE KARAR DESTEK SÜREÇLERINDE ETKILI SONUÇLAR ELDE ETMEK IÇIN KRITIK ÖNEME SAHIPTIR. </a:t>
            </a: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extBox 2"/>
          <p:cNvSpPr txBox="1"/>
          <p:nvPr/>
        </p:nvSpPr>
        <p:spPr>
          <a:xfrm>
            <a:off x="4477733" y="516255"/>
            <a:ext cx="7915751" cy="512445"/>
          </a:xfrm>
          <a:prstGeom prst="rect">
            <a:avLst/>
          </a:prstGeom>
        </p:spPr>
        <p:txBody>
          <a:bodyPr lIns="0" tIns="0" rIns="0" bIns="0" rtlCol="0" anchor="t">
            <a:spAutoFit/>
          </a:bodyPr>
          <a:lstStyle/>
          <a:p>
            <a:pPr algn="ctr">
              <a:lnSpc>
                <a:spcPts val="4140"/>
              </a:lnSpc>
              <a:spcBef>
                <a:spcPct val="0"/>
              </a:spcBef>
            </a:pPr>
            <a:r>
              <a:rPr lang="en-US" sz="3000" spc="294">
                <a:solidFill>
                  <a:srgbClr val="000000"/>
                </a:solidFill>
                <a:latin typeface="Oswald"/>
                <a:ea typeface="Oswald"/>
                <a:cs typeface="Oswald"/>
                <a:sym typeface="Oswald"/>
              </a:rPr>
              <a:t>BIYOINFORMATIK VE GENOMIK ARAŞTIRMALAR</a:t>
            </a:r>
          </a:p>
        </p:txBody>
      </p:sp>
      <p:sp>
        <p:nvSpPr>
          <p:cNvPr id="3" name="Freeform 3"/>
          <p:cNvSpPr/>
          <p:nvPr/>
        </p:nvSpPr>
        <p:spPr>
          <a:xfrm>
            <a:off x="2166086" y="1932658"/>
            <a:ext cx="5033436" cy="2875350"/>
          </a:xfrm>
          <a:custGeom>
            <a:avLst/>
            <a:gdLst/>
            <a:ahLst/>
            <a:cxnLst/>
            <a:rect l="l" t="t" r="r" b="b"/>
            <a:pathLst>
              <a:path w="5033436" h="2875350">
                <a:moveTo>
                  <a:pt x="0" y="0"/>
                </a:moveTo>
                <a:lnTo>
                  <a:pt x="5033435" y="0"/>
                </a:lnTo>
                <a:lnTo>
                  <a:pt x="5033435" y="2875350"/>
                </a:lnTo>
                <a:lnTo>
                  <a:pt x="0" y="2875350"/>
                </a:lnTo>
                <a:lnTo>
                  <a:pt x="0" y="0"/>
                </a:lnTo>
                <a:close/>
              </a:path>
            </a:pathLst>
          </a:custGeom>
          <a:blipFill>
            <a:blip r:embed="rId2"/>
            <a:stretch>
              <a:fillRect/>
            </a:stretch>
          </a:blipFill>
        </p:spPr>
        <p:txBody>
          <a:bodyPr/>
          <a:lstStyle/>
          <a:p>
            <a:endParaRPr lang="tr-TR"/>
          </a:p>
        </p:txBody>
      </p:sp>
      <p:sp>
        <p:nvSpPr>
          <p:cNvPr id="4" name="Freeform 4"/>
          <p:cNvSpPr/>
          <p:nvPr/>
        </p:nvSpPr>
        <p:spPr>
          <a:xfrm>
            <a:off x="2166086" y="5143500"/>
            <a:ext cx="5033436" cy="4335871"/>
          </a:xfrm>
          <a:custGeom>
            <a:avLst/>
            <a:gdLst/>
            <a:ahLst/>
            <a:cxnLst/>
            <a:rect l="l" t="t" r="r" b="b"/>
            <a:pathLst>
              <a:path w="5033436" h="4335871">
                <a:moveTo>
                  <a:pt x="0" y="0"/>
                </a:moveTo>
                <a:lnTo>
                  <a:pt x="5033435" y="0"/>
                </a:lnTo>
                <a:lnTo>
                  <a:pt x="5033435" y="4335871"/>
                </a:lnTo>
                <a:lnTo>
                  <a:pt x="0" y="4335871"/>
                </a:lnTo>
                <a:lnTo>
                  <a:pt x="0" y="0"/>
                </a:lnTo>
                <a:close/>
              </a:path>
            </a:pathLst>
          </a:custGeom>
          <a:blipFill>
            <a:blip r:embed="rId3"/>
            <a:stretch>
              <a:fillRect t="-37753" b="-12522"/>
            </a:stretch>
          </a:blipFill>
        </p:spPr>
        <p:txBody>
          <a:bodyPr/>
          <a:lstStyle/>
          <a:p>
            <a:endParaRPr lang="tr-TR"/>
          </a:p>
        </p:txBody>
      </p:sp>
      <p:sp>
        <p:nvSpPr>
          <p:cNvPr id="5" name="TextBox 5"/>
          <p:cNvSpPr txBox="1"/>
          <p:nvPr/>
        </p:nvSpPr>
        <p:spPr>
          <a:xfrm>
            <a:off x="7199521" y="3633787"/>
            <a:ext cx="10387896" cy="2981325"/>
          </a:xfrm>
          <a:prstGeom prst="rect">
            <a:avLst/>
          </a:prstGeom>
        </p:spPr>
        <p:txBody>
          <a:bodyPr lIns="0" tIns="0" rIns="0" bIns="0" rtlCol="0" anchor="t">
            <a:spAutoFit/>
          </a:bodyPr>
          <a:lstStyle/>
          <a:p>
            <a:pPr marL="539749" lvl="1" indent="-269875" algn="ctr">
              <a:lnSpc>
                <a:spcPts val="3449"/>
              </a:lnSpc>
              <a:buFont typeface="Arial"/>
              <a:buChar char="•"/>
            </a:pPr>
            <a:r>
              <a:rPr lang="en-US" sz="2499" spc="244">
                <a:solidFill>
                  <a:srgbClr val="000000"/>
                </a:solidFill>
                <a:latin typeface="Libre Baskerville"/>
                <a:ea typeface="Libre Baskerville"/>
                <a:cs typeface="Libre Baskerville"/>
                <a:sym typeface="Libre Baskerville"/>
              </a:rPr>
              <a:t>FLOYD-WARSHALL ALGORITMASI, BIYOINFORMATIKTE </a:t>
            </a:r>
            <a:r>
              <a:rPr lang="en-US" sz="2499" u="sng" spc="244">
                <a:solidFill>
                  <a:srgbClr val="000000"/>
                </a:solidFill>
                <a:latin typeface="Libre Baskerville"/>
                <a:ea typeface="Libre Baskerville"/>
                <a:cs typeface="Libre Baskerville"/>
                <a:sym typeface="Libre Baskerville"/>
              </a:rPr>
              <a:t>YOĞUN BAĞLANTILARA</a:t>
            </a:r>
            <a:r>
              <a:rPr lang="en-US" sz="2499" spc="244">
                <a:solidFill>
                  <a:srgbClr val="000000"/>
                </a:solidFill>
                <a:latin typeface="Libre Baskerville"/>
                <a:ea typeface="Libre Baskerville"/>
                <a:cs typeface="Libre Baskerville"/>
                <a:sym typeface="Libre Baskerville"/>
              </a:rPr>
              <a:t> SAHIP PROTEIN-PROTEIN ETKILEŞIM AĞLARINI HIZLICA ANALIZ EDER. TÜM GEN VE PROTEIN ÇIFTLERI ARASINDAKI ILIŞKILERI ETKIN BIR ŞEKILDE HESAPLAYARAK GENOMIK ARAŞTIRMALARI HIZLANDIRIR.</a:t>
            </a:r>
          </a:p>
        </p:txBody>
      </p:sp>
      <p:sp>
        <p:nvSpPr>
          <p:cNvPr id="6" name="Freeform 6"/>
          <p:cNvSpPr/>
          <p:nvPr/>
        </p:nvSpPr>
        <p:spPr>
          <a:xfrm>
            <a:off x="14861648" y="7702075"/>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7" name="Freeform 7"/>
          <p:cNvSpPr/>
          <p:nvPr/>
        </p:nvSpPr>
        <p:spPr>
          <a:xfrm rot="8389241">
            <a:off x="14641733" y="-6622763"/>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8" name="Freeform 8"/>
          <p:cNvSpPr/>
          <p:nvPr/>
        </p:nvSpPr>
        <p:spPr>
          <a:xfrm>
            <a:off x="-7271154" y="5824096"/>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Freeform 2"/>
          <p:cNvSpPr/>
          <p:nvPr/>
        </p:nvSpPr>
        <p:spPr>
          <a:xfrm>
            <a:off x="305609" y="1660344"/>
            <a:ext cx="7930956" cy="4163752"/>
          </a:xfrm>
          <a:custGeom>
            <a:avLst/>
            <a:gdLst/>
            <a:ahLst/>
            <a:cxnLst/>
            <a:rect l="l" t="t" r="r" b="b"/>
            <a:pathLst>
              <a:path w="7930956" h="4163752">
                <a:moveTo>
                  <a:pt x="0" y="0"/>
                </a:moveTo>
                <a:lnTo>
                  <a:pt x="7930956" y="0"/>
                </a:lnTo>
                <a:lnTo>
                  <a:pt x="7930956" y="4163752"/>
                </a:lnTo>
                <a:lnTo>
                  <a:pt x="0" y="4163752"/>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8328964" y="1622244"/>
            <a:ext cx="9413585" cy="3409950"/>
          </a:xfrm>
          <a:prstGeom prst="rect">
            <a:avLst/>
          </a:prstGeom>
        </p:spPr>
        <p:txBody>
          <a:bodyPr lIns="0" tIns="0" rIns="0" bIns="0" rtlCol="0" anchor="t">
            <a:spAutoFit/>
          </a:bodyPr>
          <a:lstStyle/>
          <a:p>
            <a:pPr marL="539749" lvl="1" indent="-269875" algn="ctr">
              <a:lnSpc>
                <a:spcPts val="3449"/>
              </a:lnSpc>
              <a:buFont typeface="Arial"/>
              <a:buChar char="•"/>
            </a:pPr>
            <a:r>
              <a:rPr lang="en-US" sz="2499" spc="244">
                <a:solidFill>
                  <a:srgbClr val="000000"/>
                </a:solidFill>
                <a:latin typeface="Libre Baskerville"/>
                <a:ea typeface="Libre Baskerville"/>
                <a:cs typeface="Libre Baskerville"/>
                <a:sym typeface="Libre Baskerville"/>
              </a:rPr>
              <a:t>FLOYD-WARSHALL ALGORITMASI, ROBOTIK YOL PLANLAMASI VE OTONOM SISTEMLERDE, TÜM ÇIFTLER ARASI YOLLARI TEK BIR IŞLEMDE HESAPLAYARAK, ROBOTLARIN VEYA OTONOM ARAÇLARIN HERHANGI BIR NOKTADAN DIĞERINE EN VERIMLI YOLU BULMASINA OLANAK TANIR.</a:t>
            </a:r>
          </a:p>
        </p:txBody>
      </p:sp>
      <p:sp>
        <p:nvSpPr>
          <p:cNvPr id="4" name="TextBox 4"/>
          <p:cNvSpPr txBox="1"/>
          <p:nvPr/>
        </p:nvSpPr>
        <p:spPr>
          <a:xfrm>
            <a:off x="5012034" y="516255"/>
            <a:ext cx="8664327" cy="512445"/>
          </a:xfrm>
          <a:prstGeom prst="rect">
            <a:avLst/>
          </a:prstGeom>
        </p:spPr>
        <p:txBody>
          <a:bodyPr lIns="0" tIns="0" rIns="0" bIns="0" rtlCol="0" anchor="t">
            <a:spAutoFit/>
          </a:bodyPr>
          <a:lstStyle/>
          <a:p>
            <a:pPr algn="ctr">
              <a:lnSpc>
                <a:spcPts val="4140"/>
              </a:lnSpc>
              <a:spcBef>
                <a:spcPct val="0"/>
              </a:spcBef>
            </a:pPr>
            <a:r>
              <a:rPr lang="en-US" sz="3000" spc="294">
                <a:solidFill>
                  <a:srgbClr val="000000"/>
                </a:solidFill>
                <a:latin typeface="Oswald"/>
                <a:ea typeface="Oswald"/>
                <a:cs typeface="Oswald"/>
                <a:sym typeface="Oswald"/>
              </a:rPr>
              <a:t>ROBOTIK YOL PLANLAMASI VE OTONOM SISTEMLER</a:t>
            </a:r>
          </a:p>
        </p:txBody>
      </p:sp>
      <p:sp>
        <p:nvSpPr>
          <p:cNvPr id="5" name="Freeform 5"/>
          <p:cNvSpPr/>
          <p:nvPr/>
        </p:nvSpPr>
        <p:spPr>
          <a:xfrm>
            <a:off x="14615251" y="7687473"/>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tr-TR"/>
          </a:p>
        </p:txBody>
      </p:sp>
      <p:sp>
        <p:nvSpPr>
          <p:cNvPr id="6" name="Freeform 6"/>
          <p:cNvSpPr/>
          <p:nvPr/>
        </p:nvSpPr>
        <p:spPr>
          <a:xfrm>
            <a:off x="-7271154" y="5824096"/>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tr-T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extBox 2"/>
          <p:cNvSpPr txBox="1"/>
          <p:nvPr/>
        </p:nvSpPr>
        <p:spPr>
          <a:xfrm>
            <a:off x="1475009" y="334967"/>
            <a:ext cx="10841236" cy="857250"/>
          </a:xfrm>
          <a:prstGeom prst="rect">
            <a:avLst/>
          </a:prstGeom>
        </p:spPr>
        <p:txBody>
          <a:bodyPr lIns="0" tIns="0" rIns="0" bIns="0" rtlCol="0" anchor="t">
            <a:spAutoFit/>
          </a:bodyPr>
          <a:lstStyle/>
          <a:p>
            <a:pPr algn="ctr">
              <a:lnSpc>
                <a:spcPts val="6900"/>
              </a:lnSpc>
              <a:spcBef>
                <a:spcPct val="0"/>
              </a:spcBef>
            </a:pPr>
            <a:r>
              <a:rPr lang="en-US" sz="5000" spc="490">
                <a:solidFill>
                  <a:srgbClr val="000000"/>
                </a:solidFill>
                <a:latin typeface="Oswald"/>
                <a:ea typeface="Oswald"/>
                <a:cs typeface="Oswald"/>
                <a:sym typeface="Oswald"/>
              </a:rPr>
              <a:t>ALGORİTMAMIZIN YAPILIŞ AŞAMALARI</a:t>
            </a:r>
          </a:p>
        </p:txBody>
      </p:sp>
      <p:sp>
        <p:nvSpPr>
          <p:cNvPr id="3" name="Freeform 3"/>
          <p:cNvSpPr/>
          <p:nvPr/>
        </p:nvSpPr>
        <p:spPr>
          <a:xfrm>
            <a:off x="7674371" y="2229622"/>
            <a:ext cx="10337977" cy="2882705"/>
          </a:xfrm>
          <a:custGeom>
            <a:avLst/>
            <a:gdLst/>
            <a:ahLst/>
            <a:cxnLst/>
            <a:rect l="l" t="t" r="r" b="b"/>
            <a:pathLst>
              <a:path w="10337977" h="2882705">
                <a:moveTo>
                  <a:pt x="0" y="0"/>
                </a:moveTo>
                <a:lnTo>
                  <a:pt x="10337977" y="0"/>
                </a:lnTo>
                <a:lnTo>
                  <a:pt x="10337977" y="2882705"/>
                </a:lnTo>
                <a:lnTo>
                  <a:pt x="0" y="2882705"/>
                </a:lnTo>
                <a:lnTo>
                  <a:pt x="0" y="0"/>
                </a:lnTo>
                <a:close/>
              </a:path>
            </a:pathLst>
          </a:custGeom>
          <a:blipFill>
            <a:blip r:embed="rId2"/>
            <a:stretch>
              <a:fillRect/>
            </a:stretch>
          </a:blipFill>
        </p:spPr>
        <p:txBody>
          <a:bodyPr/>
          <a:lstStyle/>
          <a:p>
            <a:endParaRPr lang="tr-TR"/>
          </a:p>
        </p:txBody>
      </p:sp>
      <p:sp>
        <p:nvSpPr>
          <p:cNvPr id="4" name="TextBox 4"/>
          <p:cNvSpPr txBox="1"/>
          <p:nvPr/>
        </p:nvSpPr>
        <p:spPr>
          <a:xfrm>
            <a:off x="261797" y="3252957"/>
            <a:ext cx="7323333" cy="25527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Libre Baskerville"/>
                <a:ea typeface="Libre Baskerville"/>
                <a:cs typeface="Libre Baskerville"/>
                <a:sym typeface="Libre Baskerville"/>
              </a:rPr>
              <a:t>1. İlk adımda, grafdeki her node arasındaki en kısa mesafeleri temsil etmek için bir matris oluşturulur. Bu matrisin başlangıç değerleri, grafdeki ağırlıklı kenarlarla belirlenen mesafelerdir.</a:t>
            </a:r>
          </a:p>
        </p:txBody>
      </p:sp>
      <p:sp>
        <p:nvSpPr>
          <p:cNvPr id="5" name="TextBox 5"/>
          <p:cNvSpPr txBox="1"/>
          <p:nvPr/>
        </p:nvSpPr>
        <p:spPr>
          <a:xfrm>
            <a:off x="7226232" y="5767557"/>
            <a:ext cx="7277134" cy="340995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Libre Baskerville"/>
                <a:ea typeface="Libre Baskerville"/>
                <a:cs typeface="Libre Baskerville"/>
                <a:sym typeface="Libre Baskerville"/>
              </a:rPr>
              <a:t>2. Ardından, matrisin her bir hücresi üzerinde döngü yapılır ve bu hücreleri güncellemek için diğer node'lar üzerinde bir döngü daha yapılır. Bu adımda, her hücreye ulaşmak için diğer node'ları kullanarak en kısa mesafeler hesaplanır.</a:t>
            </a:r>
          </a:p>
        </p:txBody>
      </p:sp>
      <p:sp>
        <p:nvSpPr>
          <p:cNvPr id="6" name="Freeform 6"/>
          <p:cNvSpPr/>
          <p:nvPr/>
        </p:nvSpPr>
        <p:spPr>
          <a:xfrm>
            <a:off x="-4160231" y="6851210"/>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tr-TR"/>
          </a:p>
        </p:txBody>
      </p:sp>
      <p:sp>
        <p:nvSpPr>
          <p:cNvPr id="7" name="Freeform 7"/>
          <p:cNvSpPr/>
          <p:nvPr/>
        </p:nvSpPr>
        <p:spPr>
          <a:xfrm>
            <a:off x="14974758" y="6989808"/>
            <a:ext cx="6626483" cy="5715000"/>
          </a:xfrm>
          <a:custGeom>
            <a:avLst/>
            <a:gdLst/>
            <a:ahLst/>
            <a:cxnLst/>
            <a:rect l="l" t="t" r="r" b="b"/>
            <a:pathLst>
              <a:path w="6626483" h="5715000">
                <a:moveTo>
                  <a:pt x="0" y="0"/>
                </a:moveTo>
                <a:lnTo>
                  <a:pt x="6626484" y="0"/>
                </a:lnTo>
                <a:lnTo>
                  <a:pt x="6626484" y="5715000"/>
                </a:lnTo>
                <a:lnTo>
                  <a:pt x="0" y="5715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tr-T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extBox 2"/>
          <p:cNvSpPr txBox="1"/>
          <p:nvPr/>
        </p:nvSpPr>
        <p:spPr>
          <a:xfrm>
            <a:off x="776728" y="3026770"/>
            <a:ext cx="11296485" cy="1266825"/>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Libre Baskerville"/>
                <a:ea typeface="Libre Baskerville"/>
                <a:cs typeface="Libre Baskerville"/>
                <a:sym typeface="Libre Baskerville"/>
              </a:rPr>
              <a:t>3. İkinci adımdaki iç içe döngülerin her bir turunda, daha kısa bir yol bulunursa bu değerle matrisin hücreleri güncellenir.</a:t>
            </a:r>
          </a:p>
        </p:txBody>
      </p:sp>
      <p:sp>
        <p:nvSpPr>
          <p:cNvPr id="3" name="TextBox 3"/>
          <p:cNvSpPr txBox="1"/>
          <p:nvPr/>
        </p:nvSpPr>
        <p:spPr>
          <a:xfrm>
            <a:off x="4607632" y="5912845"/>
            <a:ext cx="13344660" cy="1266825"/>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Libre Baskerville"/>
                <a:ea typeface="Libre Baskerville"/>
                <a:cs typeface="Libre Baskerville"/>
                <a:sym typeface="Libre Baskerville"/>
              </a:rPr>
              <a:t>4. Son olarak, tüm node'lar üzerindeki bu iç içe döngülerin her turunda matris güncellenir ve sonuç olarak matristeki değerler, tüm node'lar arasındaki en kısa mesafeleri içerir.</a:t>
            </a:r>
          </a:p>
        </p:txBody>
      </p:sp>
      <p:sp>
        <p:nvSpPr>
          <p:cNvPr id="4" name="TextBox 4"/>
          <p:cNvSpPr txBox="1"/>
          <p:nvPr/>
        </p:nvSpPr>
        <p:spPr>
          <a:xfrm>
            <a:off x="3353787" y="552450"/>
            <a:ext cx="10841236" cy="857250"/>
          </a:xfrm>
          <a:prstGeom prst="rect">
            <a:avLst/>
          </a:prstGeom>
        </p:spPr>
        <p:txBody>
          <a:bodyPr lIns="0" tIns="0" rIns="0" bIns="0" rtlCol="0" anchor="t">
            <a:spAutoFit/>
          </a:bodyPr>
          <a:lstStyle/>
          <a:p>
            <a:pPr algn="ctr">
              <a:lnSpc>
                <a:spcPts val="6900"/>
              </a:lnSpc>
              <a:spcBef>
                <a:spcPct val="0"/>
              </a:spcBef>
            </a:pPr>
            <a:r>
              <a:rPr lang="en-US" sz="5000" spc="490">
                <a:solidFill>
                  <a:srgbClr val="000000"/>
                </a:solidFill>
                <a:latin typeface="Oswald"/>
                <a:ea typeface="Oswald"/>
                <a:cs typeface="Oswald"/>
                <a:sym typeface="Oswald"/>
              </a:rPr>
              <a:t>ALGORİTMAMIZIN YAPILIŞ AŞAMALARI</a:t>
            </a:r>
          </a:p>
        </p:txBody>
      </p:sp>
      <p:sp>
        <p:nvSpPr>
          <p:cNvPr id="5" name="Freeform 5"/>
          <p:cNvSpPr/>
          <p:nvPr/>
        </p:nvSpPr>
        <p:spPr>
          <a:xfrm>
            <a:off x="15790948" y="-2481077"/>
            <a:ext cx="6626483" cy="5715000"/>
          </a:xfrm>
          <a:custGeom>
            <a:avLst/>
            <a:gdLst/>
            <a:ahLst/>
            <a:cxnLst/>
            <a:rect l="l" t="t" r="r" b="b"/>
            <a:pathLst>
              <a:path w="6626483" h="5715000">
                <a:moveTo>
                  <a:pt x="0" y="0"/>
                </a:moveTo>
                <a:lnTo>
                  <a:pt x="6626484" y="0"/>
                </a:lnTo>
                <a:lnTo>
                  <a:pt x="6626484"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6" name="Freeform 6"/>
          <p:cNvSpPr/>
          <p:nvPr/>
        </p:nvSpPr>
        <p:spPr>
          <a:xfrm>
            <a:off x="-3458818" y="7429500"/>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Tree>
  </p:cSld>
  <p:clrMapOvr>
    <a:masterClrMapping/>
  </p:clrMapOvr>
  <p:transition>
    <p:cover dir="d"/>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grpSp>
        <p:nvGrpSpPr>
          <p:cNvPr id="2" name="Group 2"/>
          <p:cNvGrpSpPr/>
          <p:nvPr/>
        </p:nvGrpSpPr>
        <p:grpSpPr>
          <a:xfrm>
            <a:off x="7195811" y="1261337"/>
            <a:ext cx="2000233" cy="2000233"/>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4479"/>
                </a:lnSpc>
                <a:spcBef>
                  <a:spcPct val="0"/>
                </a:spcBef>
              </a:pPr>
              <a:r>
                <a:rPr lang="en-US" sz="3199">
                  <a:solidFill>
                    <a:srgbClr val="000000"/>
                  </a:solidFill>
                  <a:latin typeface="Abril Fatface"/>
                  <a:ea typeface="Abril Fatface"/>
                  <a:cs typeface="Abril Fatface"/>
                  <a:sym typeface="Abril Fatface"/>
                </a:rPr>
                <a:t>1</a:t>
              </a:r>
            </a:p>
          </p:txBody>
        </p:sp>
      </p:grpSp>
      <p:grpSp>
        <p:nvGrpSpPr>
          <p:cNvPr id="5" name="Group 5"/>
          <p:cNvGrpSpPr/>
          <p:nvPr/>
        </p:nvGrpSpPr>
        <p:grpSpPr>
          <a:xfrm>
            <a:off x="12603114" y="1261337"/>
            <a:ext cx="2000233" cy="2000233"/>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2</a:t>
              </a:r>
            </a:p>
          </p:txBody>
        </p:sp>
      </p:grpSp>
      <p:grpSp>
        <p:nvGrpSpPr>
          <p:cNvPr id="8" name="Group 8"/>
          <p:cNvGrpSpPr/>
          <p:nvPr/>
        </p:nvGrpSpPr>
        <p:grpSpPr>
          <a:xfrm>
            <a:off x="12603114" y="7365866"/>
            <a:ext cx="2000233" cy="2000233"/>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3</a:t>
              </a:r>
            </a:p>
          </p:txBody>
        </p:sp>
      </p:grpSp>
      <p:grpSp>
        <p:nvGrpSpPr>
          <p:cNvPr id="11" name="Group 11"/>
          <p:cNvGrpSpPr/>
          <p:nvPr/>
        </p:nvGrpSpPr>
        <p:grpSpPr>
          <a:xfrm>
            <a:off x="7195811" y="7365866"/>
            <a:ext cx="2000233" cy="2000233"/>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3" name="TextBox 13"/>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4</a:t>
              </a:r>
            </a:p>
          </p:txBody>
        </p:sp>
      </p:grpSp>
      <p:sp>
        <p:nvSpPr>
          <p:cNvPr id="14" name="AutoShape 14"/>
          <p:cNvSpPr/>
          <p:nvPr/>
        </p:nvSpPr>
        <p:spPr>
          <a:xfrm>
            <a:off x="9196044" y="2037988"/>
            <a:ext cx="3392116"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15" name="AutoShape 15"/>
          <p:cNvSpPr/>
          <p:nvPr/>
        </p:nvSpPr>
        <p:spPr>
          <a:xfrm flipH="1">
            <a:off x="9217764" y="2273548"/>
            <a:ext cx="3332100" cy="22308"/>
          </a:xfrm>
          <a:prstGeom prst="line">
            <a:avLst/>
          </a:prstGeom>
          <a:ln w="19050" cap="flat">
            <a:solidFill>
              <a:srgbClr val="000000"/>
            </a:solidFill>
            <a:prstDash val="solid"/>
            <a:headEnd type="none" w="sm" len="sm"/>
            <a:tailEnd type="arrow" w="med" len="sm"/>
          </a:ln>
        </p:spPr>
        <p:txBody>
          <a:bodyPr/>
          <a:lstStyle/>
          <a:p>
            <a:endParaRPr lang="tr-TR"/>
          </a:p>
        </p:txBody>
      </p:sp>
      <p:sp>
        <p:nvSpPr>
          <p:cNvPr id="16" name="AutoShape 16"/>
          <p:cNvSpPr/>
          <p:nvPr/>
        </p:nvSpPr>
        <p:spPr>
          <a:xfrm flipH="1" flipV="1">
            <a:off x="8768839" y="3150948"/>
            <a:ext cx="4017133" cy="4671762"/>
          </a:xfrm>
          <a:prstGeom prst="line">
            <a:avLst/>
          </a:prstGeom>
          <a:ln w="19050" cap="flat">
            <a:solidFill>
              <a:srgbClr val="000000"/>
            </a:solidFill>
            <a:prstDash val="solid"/>
            <a:headEnd type="none" w="sm" len="sm"/>
            <a:tailEnd type="arrow" w="med" len="sm"/>
          </a:ln>
        </p:spPr>
        <p:txBody>
          <a:bodyPr/>
          <a:lstStyle/>
          <a:p>
            <a:endParaRPr lang="tr-TR"/>
          </a:p>
        </p:txBody>
      </p:sp>
      <p:sp>
        <p:nvSpPr>
          <p:cNvPr id="17" name="AutoShape 17"/>
          <p:cNvSpPr/>
          <p:nvPr/>
        </p:nvSpPr>
        <p:spPr>
          <a:xfrm>
            <a:off x="13614357" y="3261570"/>
            <a:ext cx="0" cy="4079222"/>
          </a:xfrm>
          <a:prstGeom prst="line">
            <a:avLst/>
          </a:prstGeom>
          <a:ln w="19050" cap="flat">
            <a:solidFill>
              <a:srgbClr val="000000"/>
            </a:solidFill>
            <a:prstDash val="solid"/>
            <a:headEnd type="none" w="sm" len="sm"/>
            <a:tailEnd type="arrow" w="med" len="sm"/>
          </a:ln>
        </p:spPr>
        <p:txBody>
          <a:bodyPr/>
          <a:lstStyle/>
          <a:p>
            <a:endParaRPr lang="tr-TR"/>
          </a:p>
        </p:txBody>
      </p:sp>
      <p:sp>
        <p:nvSpPr>
          <p:cNvPr id="18" name="AutoShape 18"/>
          <p:cNvSpPr/>
          <p:nvPr/>
        </p:nvSpPr>
        <p:spPr>
          <a:xfrm>
            <a:off x="8333694" y="3286643"/>
            <a:ext cx="0" cy="4034607"/>
          </a:xfrm>
          <a:prstGeom prst="line">
            <a:avLst/>
          </a:prstGeom>
          <a:ln w="19050" cap="flat">
            <a:solidFill>
              <a:srgbClr val="000000"/>
            </a:solidFill>
            <a:prstDash val="solid"/>
            <a:headEnd type="none" w="sm" len="sm"/>
            <a:tailEnd type="arrow" w="med" len="sm"/>
          </a:ln>
        </p:spPr>
        <p:txBody>
          <a:bodyPr/>
          <a:lstStyle/>
          <a:p>
            <a:endParaRPr lang="tr-TR"/>
          </a:p>
        </p:txBody>
      </p:sp>
      <p:sp>
        <p:nvSpPr>
          <p:cNvPr id="19" name="AutoShape 19"/>
          <p:cNvSpPr/>
          <p:nvPr/>
        </p:nvSpPr>
        <p:spPr>
          <a:xfrm flipH="1">
            <a:off x="9217692" y="8269957"/>
            <a:ext cx="3306297"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20" name="AutoShape 20"/>
          <p:cNvSpPr/>
          <p:nvPr/>
        </p:nvSpPr>
        <p:spPr>
          <a:xfrm flipV="1">
            <a:off x="7895544" y="3322194"/>
            <a:ext cx="0" cy="4043672"/>
          </a:xfrm>
          <a:prstGeom prst="line">
            <a:avLst/>
          </a:prstGeom>
          <a:ln w="19050" cap="flat">
            <a:solidFill>
              <a:srgbClr val="000000"/>
            </a:solidFill>
            <a:prstDash val="solid"/>
            <a:headEnd type="none" w="sm" len="sm"/>
            <a:tailEnd type="arrow" w="med" len="sm"/>
          </a:ln>
        </p:spPr>
        <p:txBody>
          <a:bodyPr/>
          <a:lstStyle/>
          <a:p>
            <a:endParaRPr lang="tr-TR"/>
          </a:p>
        </p:txBody>
      </p:sp>
      <p:sp>
        <p:nvSpPr>
          <p:cNvPr id="21" name="TextBox 21"/>
          <p:cNvSpPr txBox="1"/>
          <p:nvPr/>
        </p:nvSpPr>
        <p:spPr>
          <a:xfrm>
            <a:off x="8679056" y="5039587"/>
            <a:ext cx="179566" cy="491112"/>
          </a:xfrm>
          <a:prstGeom prst="rect">
            <a:avLst/>
          </a:prstGeom>
        </p:spPr>
        <p:txBody>
          <a:bodyPr lIns="0" tIns="0" rIns="0" bIns="0" rtlCol="0" anchor="t">
            <a:spAutoFit/>
          </a:bodyPr>
          <a:lstStyle/>
          <a:p>
            <a:pPr algn="ctr">
              <a:lnSpc>
                <a:spcPts val="4030"/>
              </a:lnSpc>
              <a:spcBef>
                <a:spcPct val="0"/>
              </a:spcBef>
            </a:pPr>
            <a:r>
              <a:rPr lang="en-US" sz="2920" spc="286">
                <a:solidFill>
                  <a:srgbClr val="000000"/>
                </a:solidFill>
                <a:latin typeface="Oswald"/>
                <a:ea typeface="Oswald"/>
                <a:cs typeface="Oswald"/>
                <a:sym typeface="Oswald"/>
              </a:rPr>
              <a:t>7</a:t>
            </a:r>
          </a:p>
        </p:txBody>
      </p:sp>
      <p:sp>
        <p:nvSpPr>
          <p:cNvPr id="22" name="TextBox 22"/>
          <p:cNvSpPr txBox="1"/>
          <p:nvPr/>
        </p:nvSpPr>
        <p:spPr>
          <a:xfrm>
            <a:off x="7402365" y="5039587"/>
            <a:ext cx="213643" cy="491112"/>
          </a:xfrm>
          <a:prstGeom prst="rect">
            <a:avLst/>
          </a:prstGeom>
        </p:spPr>
        <p:txBody>
          <a:bodyPr lIns="0" tIns="0" rIns="0" bIns="0" rtlCol="0" anchor="t">
            <a:spAutoFit/>
          </a:bodyPr>
          <a:lstStyle/>
          <a:p>
            <a:pPr algn="ctr">
              <a:lnSpc>
                <a:spcPts val="4030"/>
              </a:lnSpc>
              <a:spcBef>
                <a:spcPct val="0"/>
              </a:spcBef>
            </a:pPr>
            <a:r>
              <a:rPr lang="en-US" sz="2920" spc="286">
                <a:solidFill>
                  <a:srgbClr val="000000"/>
                </a:solidFill>
                <a:latin typeface="Oswald"/>
                <a:ea typeface="Oswald"/>
                <a:cs typeface="Oswald"/>
                <a:sym typeface="Oswald"/>
              </a:rPr>
              <a:t>2</a:t>
            </a:r>
          </a:p>
        </p:txBody>
      </p:sp>
      <p:sp>
        <p:nvSpPr>
          <p:cNvPr id="23" name="TextBox 23"/>
          <p:cNvSpPr txBox="1"/>
          <p:nvPr/>
        </p:nvSpPr>
        <p:spPr>
          <a:xfrm>
            <a:off x="10788863" y="2441164"/>
            <a:ext cx="221432" cy="491112"/>
          </a:xfrm>
          <a:prstGeom prst="rect">
            <a:avLst/>
          </a:prstGeom>
        </p:spPr>
        <p:txBody>
          <a:bodyPr lIns="0" tIns="0" rIns="0" bIns="0" rtlCol="0" anchor="t">
            <a:spAutoFit/>
          </a:bodyPr>
          <a:lstStyle/>
          <a:p>
            <a:pPr algn="ctr">
              <a:lnSpc>
                <a:spcPts val="4030"/>
              </a:lnSpc>
              <a:spcBef>
                <a:spcPct val="0"/>
              </a:spcBef>
            </a:pPr>
            <a:r>
              <a:rPr lang="en-US" sz="2920" spc="286">
                <a:solidFill>
                  <a:srgbClr val="000000"/>
                </a:solidFill>
                <a:latin typeface="Oswald"/>
                <a:ea typeface="Oswald"/>
                <a:cs typeface="Oswald"/>
                <a:sym typeface="Oswald"/>
              </a:rPr>
              <a:t>8</a:t>
            </a:r>
          </a:p>
        </p:txBody>
      </p:sp>
      <p:sp>
        <p:nvSpPr>
          <p:cNvPr id="24" name="TextBox 24"/>
          <p:cNvSpPr txBox="1"/>
          <p:nvPr/>
        </p:nvSpPr>
        <p:spPr>
          <a:xfrm>
            <a:off x="10775997" y="1320840"/>
            <a:ext cx="213365" cy="491112"/>
          </a:xfrm>
          <a:prstGeom prst="rect">
            <a:avLst/>
          </a:prstGeom>
        </p:spPr>
        <p:txBody>
          <a:bodyPr lIns="0" tIns="0" rIns="0" bIns="0" rtlCol="0" anchor="t">
            <a:spAutoFit/>
          </a:bodyPr>
          <a:lstStyle/>
          <a:p>
            <a:pPr algn="ctr">
              <a:lnSpc>
                <a:spcPts val="4030"/>
              </a:lnSpc>
              <a:spcBef>
                <a:spcPct val="0"/>
              </a:spcBef>
            </a:pPr>
            <a:r>
              <a:rPr lang="en-US" sz="2920" spc="286">
                <a:solidFill>
                  <a:srgbClr val="000000"/>
                </a:solidFill>
                <a:latin typeface="Oswald"/>
                <a:ea typeface="Oswald"/>
                <a:cs typeface="Oswald"/>
                <a:sym typeface="Oswald"/>
              </a:rPr>
              <a:t>3</a:t>
            </a:r>
          </a:p>
        </p:txBody>
      </p:sp>
      <p:sp>
        <p:nvSpPr>
          <p:cNvPr id="25" name="TextBox 25"/>
          <p:cNvSpPr txBox="1"/>
          <p:nvPr/>
        </p:nvSpPr>
        <p:spPr>
          <a:xfrm>
            <a:off x="10882888" y="4822606"/>
            <a:ext cx="212947" cy="491112"/>
          </a:xfrm>
          <a:prstGeom prst="rect">
            <a:avLst/>
          </a:prstGeom>
        </p:spPr>
        <p:txBody>
          <a:bodyPr lIns="0" tIns="0" rIns="0" bIns="0" rtlCol="0" anchor="t">
            <a:spAutoFit/>
          </a:bodyPr>
          <a:lstStyle/>
          <a:p>
            <a:pPr algn="ctr">
              <a:lnSpc>
                <a:spcPts val="4030"/>
              </a:lnSpc>
              <a:spcBef>
                <a:spcPct val="0"/>
              </a:spcBef>
            </a:pPr>
            <a:r>
              <a:rPr lang="en-US" sz="2920" spc="286">
                <a:solidFill>
                  <a:srgbClr val="000000"/>
                </a:solidFill>
                <a:latin typeface="Oswald"/>
                <a:ea typeface="Oswald"/>
                <a:cs typeface="Oswald"/>
                <a:sym typeface="Oswald"/>
              </a:rPr>
              <a:t>5</a:t>
            </a:r>
          </a:p>
        </p:txBody>
      </p:sp>
      <p:sp>
        <p:nvSpPr>
          <p:cNvPr id="26" name="TextBox 26"/>
          <p:cNvSpPr txBox="1"/>
          <p:nvPr/>
        </p:nvSpPr>
        <p:spPr>
          <a:xfrm>
            <a:off x="10791227" y="8435352"/>
            <a:ext cx="183321" cy="491112"/>
          </a:xfrm>
          <a:prstGeom prst="rect">
            <a:avLst/>
          </a:prstGeom>
        </p:spPr>
        <p:txBody>
          <a:bodyPr lIns="0" tIns="0" rIns="0" bIns="0" rtlCol="0" anchor="t">
            <a:spAutoFit/>
          </a:bodyPr>
          <a:lstStyle/>
          <a:p>
            <a:pPr algn="ctr">
              <a:lnSpc>
                <a:spcPts val="4030"/>
              </a:lnSpc>
              <a:spcBef>
                <a:spcPct val="0"/>
              </a:spcBef>
            </a:pPr>
            <a:r>
              <a:rPr lang="en-US" sz="2920" spc="286">
                <a:solidFill>
                  <a:srgbClr val="000000"/>
                </a:solidFill>
                <a:latin typeface="Oswald"/>
                <a:ea typeface="Oswald"/>
                <a:cs typeface="Oswald"/>
                <a:sym typeface="Oswald"/>
              </a:rPr>
              <a:t>1</a:t>
            </a:r>
          </a:p>
        </p:txBody>
      </p:sp>
      <p:sp>
        <p:nvSpPr>
          <p:cNvPr id="27" name="TextBox 27"/>
          <p:cNvSpPr txBox="1"/>
          <p:nvPr/>
        </p:nvSpPr>
        <p:spPr>
          <a:xfrm>
            <a:off x="13892538" y="4822606"/>
            <a:ext cx="213643" cy="491112"/>
          </a:xfrm>
          <a:prstGeom prst="rect">
            <a:avLst/>
          </a:prstGeom>
        </p:spPr>
        <p:txBody>
          <a:bodyPr lIns="0" tIns="0" rIns="0" bIns="0" rtlCol="0" anchor="t">
            <a:spAutoFit/>
          </a:bodyPr>
          <a:lstStyle/>
          <a:p>
            <a:pPr algn="ctr">
              <a:lnSpc>
                <a:spcPts val="4030"/>
              </a:lnSpc>
              <a:spcBef>
                <a:spcPct val="0"/>
              </a:spcBef>
            </a:pPr>
            <a:r>
              <a:rPr lang="en-US" sz="2920" spc="286">
                <a:solidFill>
                  <a:srgbClr val="000000"/>
                </a:solidFill>
                <a:latin typeface="Oswald"/>
                <a:ea typeface="Oswald"/>
                <a:cs typeface="Oswald"/>
                <a:sym typeface="Oswald"/>
              </a:rPr>
              <a:t>2</a:t>
            </a:r>
          </a:p>
        </p:txBody>
      </p:sp>
      <p:sp>
        <p:nvSpPr>
          <p:cNvPr id="28" name="TextBox 28"/>
          <p:cNvSpPr txBox="1"/>
          <p:nvPr/>
        </p:nvSpPr>
        <p:spPr>
          <a:xfrm>
            <a:off x="499438" y="404088"/>
            <a:ext cx="6696373" cy="857250"/>
          </a:xfrm>
          <a:prstGeom prst="rect">
            <a:avLst/>
          </a:prstGeom>
        </p:spPr>
        <p:txBody>
          <a:bodyPr lIns="0" tIns="0" rIns="0" bIns="0" rtlCol="0" anchor="t">
            <a:spAutoFit/>
          </a:bodyPr>
          <a:lstStyle/>
          <a:p>
            <a:pPr algn="ctr">
              <a:lnSpc>
                <a:spcPts val="6900"/>
              </a:lnSpc>
              <a:spcBef>
                <a:spcPct val="0"/>
              </a:spcBef>
            </a:pPr>
            <a:r>
              <a:rPr lang="en-US" sz="5000" spc="490">
                <a:solidFill>
                  <a:srgbClr val="000000"/>
                </a:solidFill>
                <a:latin typeface="Oswald"/>
                <a:ea typeface="Oswald"/>
                <a:cs typeface="Oswald"/>
                <a:sym typeface="Oswald"/>
              </a:rPr>
              <a:t>ADIM ADIM UYGULAMA </a:t>
            </a:r>
          </a:p>
        </p:txBody>
      </p:sp>
      <p:sp>
        <p:nvSpPr>
          <p:cNvPr id="29" name="Freeform 29"/>
          <p:cNvSpPr/>
          <p:nvPr/>
        </p:nvSpPr>
        <p:spPr>
          <a:xfrm>
            <a:off x="-3458818" y="7429500"/>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30" name="Freeform 30"/>
          <p:cNvSpPr/>
          <p:nvPr/>
        </p:nvSpPr>
        <p:spPr>
          <a:xfrm>
            <a:off x="15621551" y="-3112469"/>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31" name="Freeform 31"/>
          <p:cNvSpPr/>
          <p:nvPr/>
        </p:nvSpPr>
        <p:spPr>
          <a:xfrm>
            <a:off x="15374872" y="7822710"/>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Tree>
  </p:cSld>
  <p:clrMapOvr>
    <a:masterClrMapping/>
  </p:clrMapOvr>
  <p:transition>
    <p:cover dir="d"/>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grpSp>
        <p:nvGrpSpPr>
          <p:cNvPr id="2" name="Group 2"/>
          <p:cNvGrpSpPr/>
          <p:nvPr/>
        </p:nvGrpSpPr>
        <p:grpSpPr>
          <a:xfrm>
            <a:off x="2446042" y="1526446"/>
            <a:ext cx="1712215" cy="171221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4479"/>
                </a:lnSpc>
                <a:spcBef>
                  <a:spcPct val="0"/>
                </a:spcBef>
              </a:pPr>
              <a:r>
                <a:rPr lang="en-US" sz="3199">
                  <a:solidFill>
                    <a:srgbClr val="000000"/>
                  </a:solidFill>
                  <a:latin typeface="Abril Fatface"/>
                  <a:ea typeface="Abril Fatface"/>
                  <a:cs typeface="Abril Fatface"/>
                  <a:sym typeface="Abril Fatface"/>
                </a:rPr>
                <a:t>1</a:t>
              </a:r>
            </a:p>
          </p:txBody>
        </p:sp>
      </p:grpSp>
      <p:grpSp>
        <p:nvGrpSpPr>
          <p:cNvPr id="5" name="Group 5"/>
          <p:cNvGrpSpPr/>
          <p:nvPr/>
        </p:nvGrpSpPr>
        <p:grpSpPr>
          <a:xfrm>
            <a:off x="7074736" y="1526446"/>
            <a:ext cx="1712215" cy="171221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2</a:t>
              </a:r>
            </a:p>
          </p:txBody>
        </p:sp>
      </p:grpSp>
      <p:grpSp>
        <p:nvGrpSpPr>
          <p:cNvPr id="8" name="Group 8"/>
          <p:cNvGrpSpPr/>
          <p:nvPr/>
        </p:nvGrpSpPr>
        <p:grpSpPr>
          <a:xfrm>
            <a:off x="7074736" y="6751970"/>
            <a:ext cx="1712215" cy="171221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3</a:t>
              </a:r>
            </a:p>
          </p:txBody>
        </p:sp>
      </p:grpSp>
      <p:grpSp>
        <p:nvGrpSpPr>
          <p:cNvPr id="11" name="Group 11"/>
          <p:cNvGrpSpPr/>
          <p:nvPr/>
        </p:nvGrpSpPr>
        <p:grpSpPr>
          <a:xfrm>
            <a:off x="2446042" y="6751970"/>
            <a:ext cx="1712215" cy="171221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3" name="TextBox 13"/>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4</a:t>
              </a:r>
            </a:p>
          </p:txBody>
        </p:sp>
      </p:grpSp>
      <p:sp>
        <p:nvSpPr>
          <p:cNvPr id="14" name="AutoShape 14"/>
          <p:cNvSpPr/>
          <p:nvPr/>
        </p:nvSpPr>
        <p:spPr>
          <a:xfrm>
            <a:off x="4176788" y="2140651"/>
            <a:ext cx="2969589"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15" name="AutoShape 15"/>
          <p:cNvSpPr/>
          <p:nvPr/>
        </p:nvSpPr>
        <p:spPr>
          <a:xfrm flipH="1">
            <a:off x="4235675" y="2392079"/>
            <a:ext cx="2823599" cy="3696"/>
          </a:xfrm>
          <a:prstGeom prst="line">
            <a:avLst/>
          </a:prstGeom>
          <a:ln w="19050" cap="flat">
            <a:solidFill>
              <a:srgbClr val="000000"/>
            </a:solidFill>
            <a:prstDash val="solid"/>
            <a:headEnd type="none" w="sm" len="sm"/>
            <a:tailEnd type="arrow" w="med" len="sm"/>
          </a:ln>
        </p:spPr>
        <p:txBody>
          <a:bodyPr/>
          <a:lstStyle/>
          <a:p>
            <a:endParaRPr lang="tr-TR"/>
          </a:p>
        </p:txBody>
      </p:sp>
      <p:sp>
        <p:nvSpPr>
          <p:cNvPr id="16" name="AutoShape 16"/>
          <p:cNvSpPr/>
          <p:nvPr/>
        </p:nvSpPr>
        <p:spPr>
          <a:xfrm flipH="1" flipV="1">
            <a:off x="3792567" y="3143968"/>
            <a:ext cx="3438697" cy="3999064"/>
          </a:xfrm>
          <a:prstGeom prst="line">
            <a:avLst/>
          </a:prstGeom>
          <a:ln w="19050" cap="flat">
            <a:solidFill>
              <a:srgbClr val="000000"/>
            </a:solidFill>
            <a:prstDash val="solid"/>
            <a:headEnd type="none" w="sm" len="sm"/>
            <a:tailEnd type="arrow" w="med" len="sm"/>
          </a:ln>
        </p:spPr>
        <p:txBody>
          <a:bodyPr/>
          <a:lstStyle/>
          <a:p>
            <a:endParaRPr lang="tr-TR"/>
          </a:p>
        </p:txBody>
      </p:sp>
      <p:sp>
        <p:nvSpPr>
          <p:cNvPr id="17" name="AutoShape 17"/>
          <p:cNvSpPr/>
          <p:nvPr/>
        </p:nvSpPr>
        <p:spPr>
          <a:xfrm>
            <a:off x="7940369" y="3238661"/>
            <a:ext cx="0" cy="3491846"/>
          </a:xfrm>
          <a:prstGeom prst="line">
            <a:avLst/>
          </a:prstGeom>
          <a:ln w="19050" cap="flat">
            <a:solidFill>
              <a:srgbClr val="000000"/>
            </a:solidFill>
            <a:prstDash val="solid"/>
            <a:headEnd type="none" w="sm" len="sm"/>
            <a:tailEnd type="arrow" w="med" len="sm"/>
          </a:ln>
        </p:spPr>
        <p:txBody>
          <a:bodyPr/>
          <a:lstStyle/>
          <a:p>
            <a:endParaRPr lang="tr-TR"/>
          </a:p>
        </p:txBody>
      </p:sp>
      <p:sp>
        <p:nvSpPr>
          <p:cNvPr id="18" name="AutoShape 18"/>
          <p:cNvSpPr/>
          <p:nvPr/>
        </p:nvSpPr>
        <p:spPr>
          <a:xfrm>
            <a:off x="3420079" y="3260124"/>
            <a:ext cx="0" cy="3453655"/>
          </a:xfrm>
          <a:prstGeom prst="line">
            <a:avLst/>
          </a:prstGeom>
          <a:ln w="19050" cap="flat">
            <a:solidFill>
              <a:srgbClr val="000000"/>
            </a:solidFill>
            <a:prstDash val="solid"/>
            <a:headEnd type="none" w="sm" len="sm"/>
            <a:tailEnd type="arrow" w="med" len="sm"/>
          </a:ln>
        </p:spPr>
        <p:txBody>
          <a:bodyPr/>
          <a:lstStyle/>
          <a:p>
            <a:endParaRPr lang="tr-TR"/>
          </a:p>
        </p:txBody>
      </p:sp>
      <p:sp>
        <p:nvSpPr>
          <p:cNvPr id="19" name="AutoShape 19"/>
          <p:cNvSpPr/>
          <p:nvPr/>
        </p:nvSpPr>
        <p:spPr>
          <a:xfrm flipH="1">
            <a:off x="4176788" y="7525880"/>
            <a:ext cx="2830216"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20" name="AutoShape 20"/>
          <p:cNvSpPr/>
          <p:nvPr/>
        </p:nvSpPr>
        <p:spPr>
          <a:xfrm flipH="1" flipV="1">
            <a:off x="3048604" y="3238661"/>
            <a:ext cx="0" cy="3606421"/>
          </a:xfrm>
          <a:prstGeom prst="line">
            <a:avLst/>
          </a:prstGeom>
          <a:ln w="19050" cap="flat">
            <a:solidFill>
              <a:srgbClr val="000000"/>
            </a:solidFill>
            <a:prstDash val="solid"/>
            <a:headEnd type="none" w="sm" len="sm"/>
            <a:tailEnd type="arrow" w="med" len="sm"/>
          </a:ln>
        </p:spPr>
        <p:txBody>
          <a:bodyPr/>
          <a:lstStyle/>
          <a:p>
            <a:endParaRPr lang="tr-TR"/>
          </a:p>
        </p:txBody>
      </p:sp>
      <p:graphicFrame>
        <p:nvGraphicFramePr>
          <p:cNvPr id="21" name="Table 21"/>
          <p:cNvGraphicFramePr>
            <a:graphicFrameLocks noGrp="1"/>
          </p:cNvGraphicFramePr>
          <p:nvPr/>
        </p:nvGraphicFramePr>
        <p:xfrm>
          <a:off x="12726383" y="2361939"/>
          <a:ext cx="3852125" cy="4680609"/>
        </p:xfrm>
        <a:graphic>
          <a:graphicData uri="http://schemas.openxmlformats.org/drawingml/2006/table">
            <a:tbl>
              <a:tblPr/>
              <a:tblGrid>
                <a:gridCol w="770425">
                  <a:extLst>
                    <a:ext uri="{9D8B030D-6E8A-4147-A177-3AD203B41FA5}">
                      <a16:colId xmlns:a16="http://schemas.microsoft.com/office/drawing/2014/main" val="20000"/>
                    </a:ext>
                  </a:extLst>
                </a:gridCol>
                <a:gridCol w="770425">
                  <a:extLst>
                    <a:ext uri="{9D8B030D-6E8A-4147-A177-3AD203B41FA5}">
                      <a16:colId xmlns:a16="http://schemas.microsoft.com/office/drawing/2014/main" val="20001"/>
                    </a:ext>
                  </a:extLst>
                </a:gridCol>
                <a:gridCol w="770425">
                  <a:extLst>
                    <a:ext uri="{9D8B030D-6E8A-4147-A177-3AD203B41FA5}">
                      <a16:colId xmlns:a16="http://schemas.microsoft.com/office/drawing/2014/main" val="20002"/>
                    </a:ext>
                  </a:extLst>
                </a:gridCol>
                <a:gridCol w="770425">
                  <a:extLst>
                    <a:ext uri="{9D8B030D-6E8A-4147-A177-3AD203B41FA5}">
                      <a16:colId xmlns:a16="http://schemas.microsoft.com/office/drawing/2014/main" val="20003"/>
                    </a:ext>
                  </a:extLst>
                </a:gridCol>
                <a:gridCol w="770425">
                  <a:extLst>
                    <a:ext uri="{9D8B030D-6E8A-4147-A177-3AD203B41FA5}">
                      <a16:colId xmlns:a16="http://schemas.microsoft.com/office/drawing/2014/main" val="20004"/>
                    </a:ext>
                  </a:extLst>
                </a:gridCol>
              </a:tblGrid>
              <a:tr h="864285">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FF914D"/>
                          </a:solidFill>
                          <a:latin typeface="Oswald Bold"/>
                          <a:ea typeface="Oswald Bold"/>
                          <a:cs typeface="Oswald Bold"/>
                          <a:sym typeface="Oswald Bold"/>
                        </a:rPr>
                        <a:t>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FF914D"/>
                          </a:solidFill>
                          <a:latin typeface="Oswald Bold"/>
                          <a:ea typeface="Oswald Bold"/>
                          <a:cs typeface="Oswald Bold"/>
                          <a:sym typeface="Oswald Bo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FF914D"/>
                          </a:solidFill>
                          <a:latin typeface="Oswald Bold"/>
                          <a:ea typeface="Oswald Bold"/>
                          <a:cs typeface="Oswald Bold"/>
                          <a:sym typeface="Oswald Bold"/>
                        </a:rPr>
                        <a:t>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FF914D"/>
                          </a:solidFill>
                          <a:latin typeface="Oswald Bold"/>
                          <a:ea typeface="Oswald Bold"/>
                          <a:cs typeface="Oswald Bold"/>
                          <a:sym typeface="Oswald Bold"/>
                        </a:rPr>
                        <a:t>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957679">
                <a:tc>
                  <a:txBody>
                    <a:bodyPr/>
                    <a:lstStyle/>
                    <a:p>
                      <a:pPr algn="ctr">
                        <a:lnSpc>
                          <a:spcPts val="2520"/>
                        </a:lnSpc>
                        <a:defRPr/>
                      </a:pPr>
                      <a:r>
                        <a:rPr lang="en-US" sz="1800" b="1">
                          <a:solidFill>
                            <a:srgbClr val="FF914D"/>
                          </a:solidFill>
                          <a:latin typeface="Oswald Bold"/>
                          <a:ea typeface="Oswald Bold"/>
                          <a:cs typeface="Oswald Bold"/>
                          <a:sym typeface="Oswald Bold"/>
                        </a:rPr>
                        <a:t>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Oswald Bold"/>
                          <a:ea typeface="Oswald Bold"/>
                          <a:cs typeface="Oswald Bold"/>
                          <a:sym typeface="Oswald Bo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520"/>
                        </a:lnSpc>
                        <a:defRPr/>
                      </a:pPr>
                      <a:r>
                        <a:rPr lang="en-US" sz="1800" b="1">
                          <a:solidFill>
                            <a:srgbClr val="000000"/>
                          </a:solidFill>
                          <a:latin typeface="Oswald Bold"/>
                          <a:ea typeface="Oswald Bold"/>
                          <a:cs typeface="Oswald Bold"/>
                          <a:sym typeface="Oswald Bold"/>
                        </a:rPr>
                        <a:t>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Oswald Bold"/>
                          <a:ea typeface="Oswald Bold"/>
                          <a:cs typeface="Oswald Bold"/>
                          <a:sym typeface="Oswald Bold"/>
                        </a:rPr>
                        <a: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Oswald Bold"/>
                          <a:ea typeface="Oswald Bold"/>
                          <a:cs typeface="Oswald Bold"/>
                          <a:sym typeface="Oswald Bold"/>
                        </a:rPr>
                        <a:t>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036681">
                <a:tc>
                  <a:txBody>
                    <a:bodyPr/>
                    <a:lstStyle/>
                    <a:p>
                      <a:pPr algn="ctr">
                        <a:lnSpc>
                          <a:spcPts val="2520"/>
                        </a:lnSpc>
                        <a:defRPr/>
                      </a:pPr>
                      <a:r>
                        <a:rPr lang="en-US" sz="1800" b="1">
                          <a:solidFill>
                            <a:srgbClr val="FF914D"/>
                          </a:solidFill>
                          <a:latin typeface="Oswald Bold"/>
                          <a:ea typeface="Oswald Bold"/>
                          <a:cs typeface="Oswald Bold"/>
                          <a:sym typeface="Oswald Bo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Oswald Bold"/>
                          <a:ea typeface="Oswald Bold"/>
                          <a:cs typeface="Oswald Bold"/>
                          <a:sym typeface="Oswald Bold"/>
                        </a:rPr>
                        <a:t>8</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Oswald Bold"/>
                          <a:ea typeface="Oswald Bold"/>
                          <a:cs typeface="Oswald Bold"/>
                          <a:sym typeface="Oswald Bo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520"/>
                        </a:lnSpc>
                        <a:defRPr/>
                      </a:pPr>
                      <a:r>
                        <a:rPr lang="en-US" sz="1800" b="1">
                          <a:solidFill>
                            <a:srgbClr val="000000"/>
                          </a:solidFill>
                          <a:latin typeface="Oswald Bold"/>
                          <a:ea typeface="Oswald Bold"/>
                          <a:cs typeface="Oswald Bold"/>
                          <a:sym typeface="Oswald Bo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Arimo Bold"/>
                          <a:ea typeface="Arimo Bold"/>
                          <a:cs typeface="Arimo Bold"/>
                          <a:sym typeface="Arimo Bold"/>
                        </a:rPr>
                        <a:t> ∞ </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957679">
                <a:tc>
                  <a:txBody>
                    <a:bodyPr/>
                    <a:lstStyle/>
                    <a:p>
                      <a:pPr algn="ctr">
                        <a:lnSpc>
                          <a:spcPts val="2520"/>
                        </a:lnSpc>
                        <a:defRPr/>
                      </a:pPr>
                      <a:r>
                        <a:rPr lang="en-US" sz="1800" b="1">
                          <a:solidFill>
                            <a:srgbClr val="FF914D"/>
                          </a:solidFill>
                          <a:latin typeface="Oswald Bold"/>
                          <a:ea typeface="Oswald Bold"/>
                          <a:cs typeface="Oswald Bold"/>
                          <a:sym typeface="Oswald Bold"/>
                        </a:rPr>
                        <a:t>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Oswald Bold"/>
                          <a:ea typeface="Oswald Bold"/>
                          <a:cs typeface="Oswald Bold"/>
                          <a:sym typeface="Oswald Bo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Arimo Bold"/>
                          <a:ea typeface="Arimo Bold"/>
                          <a:cs typeface="Arimo Bold"/>
                          <a:sym typeface="Arimo Bold"/>
                        </a:rPr>
                        <a: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Oswald Bold"/>
                          <a:ea typeface="Oswald Bold"/>
                          <a:cs typeface="Oswald Bold"/>
                          <a:sym typeface="Oswald Bo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520"/>
                        </a:lnSpc>
                        <a:defRPr/>
                      </a:pPr>
                      <a:r>
                        <a:rPr lang="en-US" sz="1800" b="1">
                          <a:solidFill>
                            <a:srgbClr val="000000"/>
                          </a:solidFill>
                          <a:latin typeface="Oswald Bold"/>
                          <a:ea typeface="Oswald Bold"/>
                          <a:cs typeface="Oswald Bold"/>
                          <a:sym typeface="Oswald Bold"/>
                        </a:rPr>
                        <a:t>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864285">
                <a:tc>
                  <a:txBody>
                    <a:bodyPr/>
                    <a:lstStyle/>
                    <a:p>
                      <a:pPr algn="ctr">
                        <a:lnSpc>
                          <a:spcPts val="2520"/>
                        </a:lnSpc>
                        <a:defRPr/>
                      </a:pPr>
                      <a:r>
                        <a:rPr lang="en-US" sz="1800" b="1">
                          <a:solidFill>
                            <a:srgbClr val="FF914D"/>
                          </a:solidFill>
                          <a:latin typeface="Oswald Bold"/>
                          <a:ea typeface="Oswald Bold"/>
                          <a:cs typeface="Oswald Bold"/>
                          <a:sym typeface="Oswald Bold"/>
                        </a:rPr>
                        <a:t>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Oswald Bold"/>
                          <a:ea typeface="Oswald Bold"/>
                          <a:cs typeface="Oswald Bold"/>
                          <a:sym typeface="Oswald Bo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520"/>
                        </a:lnSpc>
                        <a:defRPr/>
                      </a:pPr>
                      <a:r>
                        <a:rPr lang="en-US" sz="1800" b="1">
                          <a:solidFill>
                            <a:srgbClr val="000000"/>
                          </a:solidFill>
                          <a:latin typeface="Arimo Bold"/>
                          <a:ea typeface="Arimo Bold"/>
                          <a:cs typeface="Arimo Bold"/>
                          <a:sym typeface="Arimo Bold"/>
                        </a:rPr>
                        <a:t> ∞</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520"/>
                        </a:lnSpc>
                        <a:defRPr/>
                      </a:pPr>
                      <a:r>
                        <a:rPr lang="en-US" sz="1800" b="1">
                          <a:solidFill>
                            <a:srgbClr val="000000"/>
                          </a:solidFill>
                          <a:latin typeface="Arimo Bold"/>
                          <a:ea typeface="Arimo Bold"/>
                          <a:cs typeface="Arimo Bold"/>
                          <a:sym typeface="Arimo Bold"/>
                        </a:rPr>
                        <a:t> ∞</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Oswald Bold"/>
                          <a:ea typeface="Oswald Bold"/>
                          <a:cs typeface="Oswald Bold"/>
                          <a:sym typeface="Oswald Bo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sp>
        <p:nvSpPr>
          <p:cNvPr id="22" name="TextBox 22"/>
          <p:cNvSpPr txBox="1"/>
          <p:nvPr/>
        </p:nvSpPr>
        <p:spPr>
          <a:xfrm>
            <a:off x="1447024" y="101506"/>
            <a:ext cx="12426289" cy="596265"/>
          </a:xfrm>
          <a:prstGeom prst="rect">
            <a:avLst/>
          </a:prstGeom>
        </p:spPr>
        <p:txBody>
          <a:bodyPr lIns="0" tIns="0" rIns="0" bIns="0" rtlCol="0" anchor="t">
            <a:spAutoFit/>
          </a:bodyPr>
          <a:lstStyle/>
          <a:p>
            <a:pPr algn="ctr">
              <a:lnSpc>
                <a:spcPts val="4830"/>
              </a:lnSpc>
              <a:spcBef>
                <a:spcPct val="0"/>
              </a:spcBef>
            </a:pPr>
            <a:r>
              <a:rPr lang="en-US" sz="3500" spc="343">
                <a:solidFill>
                  <a:srgbClr val="000000"/>
                </a:solidFill>
                <a:latin typeface="Libre Baskerville"/>
                <a:ea typeface="Libre Baskerville"/>
                <a:cs typeface="Libre Baskerville"/>
                <a:sym typeface="Libre Baskerville"/>
              </a:rPr>
              <a:t>FLOYD-WARSHALL 1.AŞAMA K=0</a:t>
            </a:r>
          </a:p>
        </p:txBody>
      </p:sp>
      <p:sp>
        <p:nvSpPr>
          <p:cNvPr id="23" name="TextBox 23"/>
          <p:cNvSpPr txBox="1"/>
          <p:nvPr/>
        </p:nvSpPr>
        <p:spPr>
          <a:xfrm>
            <a:off x="3715712" y="4761953"/>
            <a:ext cx="15371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7</a:t>
            </a:r>
          </a:p>
        </p:txBody>
      </p:sp>
      <p:sp>
        <p:nvSpPr>
          <p:cNvPr id="24" name="TextBox 24"/>
          <p:cNvSpPr txBox="1"/>
          <p:nvPr/>
        </p:nvSpPr>
        <p:spPr>
          <a:xfrm>
            <a:off x="2622855" y="4761953"/>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25" name="TextBox 25"/>
          <p:cNvSpPr txBox="1"/>
          <p:nvPr/>
        </p:nvSpPr>
        <p:spPr>
          <a:xfrm>
            <a:off x="5521723" y="2537683"/>
            <a:ext cx="189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8</a:t>
            </a:r>
          </a:p>
        </p:txBody>
      </p:sp>
      <p:sp>
        <p:nvSpPr>
          <p:cNvPr id="26" name="TextBox 26"/>
          <p:cNvSpPr txBox="1"/>
          <p:nvPr/>
        </p:nvSpPr>
        <p:spPr>
          <a:xfrm>
            <a:off x="5510710" y="1578676"/>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27" name="TextBox 27"/>
          <p:cNvSpPr txBox="1"/>
          <p:nvPr/>
        </p:nvSpPr>
        <p:spPr>
          <a:xfrm>
            <a:off x="5602209" y="4576216"/>
            <a:ext cx="182285"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5</a:t>
            </a:r>
          </a:p>
        </p:txBody>
      </p:sp>
      <p:sp>
        <p:nvSpPr>
          <p:cNvPr id="28" name="TextBox 28"/>
          <p:cNvSpPr txBox="1"/>
          <p:nvPr/>
        </p:nvSpPr>
        <p:spPr>
          <a:xfrm>
            <a:off x="5523747" y="7668755"/>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29" name="TextBox 29"/>
          <p:cNvSpPr txBox="1"/>
          <p:nvPr/>
        </p:nvSpPr>
        <p:spPr>
          <a:xfrm>
            <a:off x="8302021" y="4576216"/>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30" name="TextBox 30"/>
          <p:cNvSpPr txBox="1"/>
          <p:nvPr/>
        </p:nvSpPr>
        <p:spPr>
          <a:xfrm>
            <a:off x="11508212" y="7411580"/>
            <a:ext cx="6288468" cy="1743075"/>
          </a:xfrm>
          <a:prstGeom prst="rect">
            <a:avLst/>
          </a:prstGeom>
        </p:spPr>
        <p:txBody>
          <a:bodyPr lIns="0" tIns="0" rIns="0" bIns="0" rtlCol="0" anchor="t">
            <a:spAutoFit/>
          </a:bodyPr>
          <a:lstStyle/>
          <a:p>
            <a:pPr algn="ctr">
              <a:lnSpc>
                <a:spcPts val="3450"/>
              </a:lnSpc>
            </a:pPr>
            <a:r>
              <a:rPr lang="en-US" sz="2500" spc="245">
                <a:solidFill>
                  <a:srgbClr val="000000"/>
                </a:solidFill>
                <a:latin typeface="Oswald"/>
                <a:ea typeface="Oswald"/>
                <a:cs typeface="Oswald"/>
                <a:sym typeface="Oswald"/>
              </a:rPr>
              <a:t>KENDISINE OLAN UZAKLIK 0 OLDUĞU IÇIN 0  ILE DOLDURULDU</a:t>
            </a:r>
          </a:p>
          <a:p>
            <a:pPr algn="ctr">
              <a:lnSpc>
                <a:spcPts val="3450"/>
              </a:lnSpc>
              <a:spcBef>
                <a:spcPct val="0"/>
              </a:spcBef>
            </a:pPr>
            <a:r>
              <a:rPr lang="en-US" sz="2500" spc="245">
                <a:solidFill>
                  <a:srgbClr val="000000"/>
                </a:solidFill>
                <a:latin typeface="Oswald"/>
                <a:ea typeface="Oswald"/>
                <a:cs typeface="Oswald"/>
                <a:sym typeface="Oswald"/>
              </a:rPr>
              <a:t>EĞER BAĞLANTILI KENAR YOKSA ∞ ILE DOLDURULDU.</a:t>
            </a:r>
          </a:p>
        </p:txBody>
      </p:sp>
      <p:sp>
        <p:nvSpPr>
          <p:cNvPr id="31" name="TextBox 31"/>
          <p:cNvSpPr txBox="1"/>
          <p:nvPr/>
        </p:nvSpPr>
        <p:spPr>
          <a:xfrm>
            <a:off x="14341455" y="1721551"/>
            <a:ext cx="621983" cy="419100"/>
          </a:xfrm>
          <a:prstGeom prst="rect">
            <a:avLst/>
          </a:prstGeom>
        </p:spPr>
        <p:txBody>
          <a:bodyPr lIns="0" tIns="0" rIns="0" bIns="0" rtlCol="0" anchor="t">
            <a:spAutoFit/>
          </a:bodyPr>
          <a:lstStyle/>
          <a:p>
            <a:pPr algn="just">
              <a:lnSpc>
                <a:spcPts val="3449"/>
              </a:lnSpc>
              <a:spcBef>
                <a:spcPct val="0"/>
              </a:spcBef>
            </a:pPr>
            <a:r>
              <a:rPr lang="en-US" sz="2499" spc="244">
                <a:solidFill>
                  <a:srgbClr val="000000"/>
                </a:solidFill>
                <a:latin typeface="Oswald"/>
                <a:ea typeface="Oswald"/>
                <a:cs typeface="Oswald"/>
                <a:sym typeface="Oswald"/>
              </a:rPr>
              <a:t>A(0)</a:t>
            </a:r>
          </a:p>
        </p:txBody>
      </p:sp>
      <p:sp>
        <p:nvSpPr>
          <p:cNvPr id="32" name="TextBox 32"/>
          <p:cNvSpPr txBox="1"/>
          <p:nvPr/>
        </p:nvSpPr>
        <p:spPr>
          <a:xfrm>
            <a:off x="1843217" y="8721360"/>
            <a:ext cx="7361061" cy="127635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A(0) TABLOMUZ KOMŞULUKLARA GÖRE DOLDURULAN VE BİZİM İÇİN İLK ULAŞILMASI GEREKEN MATRİXTİR.</a:t>
            </a:r>
          </a:p>
        </p:txBody>
      </p:sp>
      <p:sp>
        <p:nvSpPr>
          <p:cNvPr id="33" name="Freeform 33"/>
          <p:cNvSpPr/>
          <p:nvPr/>
        </p:nvSpPr>
        <p:spPr>
          <a:xfrm rot="7784433">
            <a:off x="-4727420" y="-1331054"/>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Tree>
  </p:cSld>
  <p:clrMapOvr>
    <a:masterClrMapping/>
  </p:clrMapOvr>
  <p:transition>
    <p:cover dir="d"/>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grpSp>
        <p:nvGrpSpPr>
          <p:cNvPr id="2" name="Group 2"/>
          <p:cNvGrpSpPr/>
          <p:nvPr/>
        </p:nvGrpSpPr>
        <p:grpSpPr>
          <a:xfrm>
            <a:off x="861095" y="2180078"/>
            <a:ext cx="1712215" cy="171221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4479"/>
                </a:lnSpc>
                <a:spcBef>
                  <a:spcPct val="0"/>
                </a:spcBef>
              </a:pPr>
              <a:r>
                <a:rPr lang="en-US" sz="3199">
                  <a:solidFill>
                    <a:srgbClr val="000000"/>
                  </a:solidFill>
                  <a:latin typeface="Abril Fatface"/>
                  <a:ea typeface="Abril Fatface"/>
                  <a:cs typeface="Abril Fatface"/>
                  <a:sym typeface="Abril Fatface"/>
                </a:rPr>
                <a:t>1</a:t>
              </a:r>
            </a:p>
          </p:txBody>
        </p:sp>
      </p:grpSp>
      <p:grpSp>
        <p:nvGrpSpPr>
          <p:cNvPr id="5" name="Group 5"/>
          <p:cNvGrpSpPr/>
          <p:nvPr/>
        </p:nvGrpSpPr>
        <p:grpSpPr>
          <a:xfrm>
            <a:off x="5489789" y="2180078"/>
            <a:ext cx="1712215" cy="171221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2</a:t>
              </a:r>
            </a:p>
          </p:txBody>
        </p:sp>
      </p:grpSp>
      <p:grpSp>
        <p:nvGrpSpPr>
          <p:cNvPr id="8" name="Group 8"/>
          <p:cNvGrpSpPr/>
          <p:nvPr/>
        </p:nvGrpSpPr>
        <p:grpSpPr>
          <a:xfrm>
            <a:off x="5489789" y="7405602"/>
            <a:ext cx="1712215" cy="171221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3</a:t>
              </a:r>
            </a:p>
          </p:txBody>
        </p:sp>
      </p:grpSp>
      <p:grpSp>
        <p:nvGrpSpPr>
          <p:cNvPr id="11" name="Group 11"/>
          <p:cNvGrpSpPr/>
          <p:nvPr/>
        </p:nvGrpSpPr>
        <p:grpSpPr>
          <a:xfrm>
            <a:off x="861095" y="7405602"/>
            <a:ext cx="1712215" cy="171221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3" name="TextBox 13"/>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4</a:t>
              </a:r>
            </a:p>
          </p:txBody>
        </p:sp>
      </p:grpSp>
      <p:sp>
        <p:nvSpPr>
          <p:cNvPr id="14" name="AutoShape 14"/>
          <p:cNvSpPr/>
          <p:nvPr/>
        </p:nvSpPr>
        <p:spPr>
          <a:xfrm>
            <a:off x="2591841" y="2794283"/>
            <a:ext cx="2969589"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15" name="AutoShape 15"/>
          <p:cNvSpPr/>
          <p:nvPr/>
        </p:nvSpPr>
        <p:spPr>
          <a:xfrm flipH="1">
            <a:off x="2591903" y="3046538"/>
            <a:ext cx="2931398" cy="19096"/>
          </a:xfrm>
          <a:prstGeom prst="line">
            <a:avLst/>
          </a:prstGeom>
          <a:ln w="19050" cap="flat">
            <a:solidFill>
              <a:srgbClr val="000000"/>
            </a:solidFill>
            <a:prstDash val="solid"/>
            <a:headEnd type="none" w="sm" len="sm"/>
            <a:tailEnd type="arrow" w="med" len="sm"/>
          </a:ln>
        </p:spPr>
        <p:txBody>
          <a:bodyPr/>
          <a:lstStyle/>
          <a:p>
            <a:endParaRPr lang="tr-TR"/>
          </a:p>
        </p:txBody>
      </p:sp>
      <p:sp>
        <p:nvSpPr>
          <p:cNvPr id="16" name="AutoShape 16"/>
          <p:cNvSpPr/>
          <p:nvPr/>
        </p:nvSpPr>
        <p:spPr>
          <a:xfrm flipH="1" flipV="1">
            <a:off x="2207620" y="3797600"/>
            <a:ext cx="3438697" cy="3999064"/>
          </a:xfrm>
          <a:prstGeom prst="line">
            <a:avLst/>
          </a:prstGeom>
          <a:ln w="19050" cap="flat">
            <a:solidFill>
              <a:srgbClr val="000000"/>
            </a:solidFill>
            <a:prstDash val="solid"/>
            <a:headEnd type="none" w="sm" len="sm"/>
            <a:tailEnd type="arrow" w="med" len="sm"/>
          </a:ln>
        </p:spPr>
        <p:txBody>
          <a:bodyPr/>
          <a:lstStyle/>
          <a:p>
            <a:endParaRPr lang="tr-TR"/>
          </a:p>
        </p:txBody>
      </p:sp>
      <p:sp>
        <p:nvSpPr>
          <p:cNvPr id="17" name="AutoShape 17"/>
          <p:cNvSpPr/>
          <p:nvPr/>
        </p:nvSpPr>
        <p:spPr>
          <a:xfrm>
            <a:off x="6355421" y="3892293"/>
            <a:ext cx="0" cy="3491846"/>
          </a:xfrm>
          <a:prstGeom prst="line">
            <a:avLst/>
          </a:prstGeom>
          <a:ln w="19050" cap="flat">
            <a:solidFill>
              <a:srgbClr val="000000"/>
            </a:solidFill>
            <a:prstDash val="solid"/>
            <a:headEnd type="none" w="sm" len="sm"/>
            <a:tailEnd type="arrow" w="med" len="sm"/>
          </a:ln>
        </p:spPr>
        <p:txBody>
          <a:bodyPr/>
          <a:lstStyle/>
          <a:p>
            <a:endParaRPr lang="tr-TR"/>
          </a:p>
        </p:txBody>
      </p:sp>
      <p:sp>
        <p:nvSpPr>
          <p:cNvPr id="18" name="AutoShape 18"/>
          <p:cNvSpPr/>
          <p:nvPr/>
        </p:nvSpPr>
        <p:spPr>
          <a:xfrm>
            <a:off x="1835132" y="3913756"/>
            <a:ext cx="0" cy="3453655"/>
          </a:xfrm>
          <a:prstGeom prst="line">
            <a:avLst/>
          </a:prstGeom>
          <a:ln w="19050" cap="flat">
            <a:solidFill>
              <a:srgbClr val="000000"/>
            </a:solidFill>
            <a:prstDash val="solid"/>
            <a:headEnd type="none" w="sm" len="sm"/>
            <a:tailEnd type="arrow" w="med" len="sm"/>
          </a:ln>
        </p:spPr>
        <p:txBody>
          <a:bodyPr/>
          <a:lstStyle/>
          <a:p>
            <a:endParaRPr lang="tr-TR"/>
          </a:p>
        </p:txBody>
      </p:sp>
      <p:sp>
        <p:nvSpPr>
          <p:cNvPr id="19" name="AutoShape 19"/>
          <p:cNvSpPr/>
          <p:nvPr/>
        </p:nvSpPr>
        <p:spPr>
          <a:xfrm flipH="1">
            <a:off x="2591841" y="8179511"/>
            <a:ext cx="2830216"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20" name="AutoShape 20"/>
          <p:cNvSpPr/>
          <p:nvPr/>
        </p:nvSpPr>
        <p:spPr>
          <a:xfrm flipH="1" flipV="1">
            <a:off x="1463657" y="3892293"/>
            <a:ext cx="0" cy="3606421"/>
          </a:xfrm>
          <a:prstGeom prst="line">
            <a:avLst/>
          </a:prstGeom>
          <a:ln w="19050" cap="flat">
            <a:solidFill>
              <a:srgbClr val="000000"/>
            </a:solidFill>
            <a:prstDash val="solid"/>
            <a:headEnd type="none" w="sm" len="sm"/>
            <a:tailEnd type="arrow" w="med" len="sm"/>
          </a:ln>
        </p:spPr>
        <p:txBody>
          <a:bodyPr/>
          <a:lstStyle/>
          <a:p>
            <a:endParaRPr lang="tr-TR"/>
          </a:p>
        </p:txBody>
      </p:sp>
      <p:graphicFrame>
        <p:nvGraphicFramePr>
          <p:cNvPr id="21" name="Table 21"/>
          <p:cNvGraphicFramePr>
            <a:graphicFrameLocks noGrp="1"/>
          </p:cNvGraphicFramePr>
          <p:nvPr/>
        </p:nvGraphicFramePr>
        <p:xfrm>
          <a:off x="13502326" y="2856017"/>
          <a:ext cx="3852124" cy="3961486"/>
        </p:xfrm>
        <a:graphic>
          <a:graphicData uri="http://schemas.openxmlformats.org/drawingml/2006/table">
            <a:tbl>
              <a:tblPr/>
              <a:tblGrid>
                <a:gridCol w="963031">
                  <a:extLst>
                    <a:ext uri="{9D8B030D-6E8A-4147-A177-3AD203B41FA5}">
                      <a16:colId xmlns:a16="http://schemas.microsoft.com/office/drawing/2014/main" val="20000"/>
                    </a:ext>
                  </a:extLst>
                </a:gridCol>
                <a:gridCol w="963031">
                  <a:extLst>
                    <a:ext uri="{9D8B030D-6E8A-4147-A177-3AD203B41FA5}">
                      <a16:colId xmlns:a16="http://schemas.microsoft.com/office/drawing/2014/main" val="20001"/>
                    </a:ext>
                  </a:extLst>
                </a:gridCol>
                <a:gridCol w="963031">
                  <a:extLst>
                    <a:ext uri="{9D8B030D-6E8A-4147-A177-3AD203B41FA5}">
                      <a16:colId xmlns:a16="http://schemas.microsoft.com/office/drawing/2014/main" val="20002"/>
                    </a:ext>
                  </a:extLst>
                </a:gridCol>
                <a:gridCol w="963031">
                  <a:extLst>
                    <a:ext uri="{9D8B030D-6E8A-4147-A177-3AD203B41FA5}">
                      <a16:colId xmlns:a16="http://schemas.microsoft.com/office/drawing/2014/main" val="20003"/>
                    </a:ext>
                  </a:extLst>
                </a:gridCol>
              </a:tblGrid>
              <a:tr h="942515">
                <a:tc>
                  <a:txBody>
                    <a:bodyPr/>
                    <a:lstStyle/>
                    <a:p>
                      <a:pPr algn="ctr">
                        <a:lnSpc>
                          <a:spcPts val="2940"/>
                        </a:lnSpc>
                        <a:defRPr/>
                      </a:pPr>
                      <a:r>
                        <a:rPr lang="en-US" sz="21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940"/>
                        </a:lnSpc>
                        <a:defRPr/>
                      </a:pPr>
                      <a:r>
                        <a:rPr lang="en-US" sz="2100">
                          <a:solidFill>
                            <a:srgbClr val="000000"/>
                          </a:solidFill>
                          <a:latin typeface="Oswald"/>
                          <a:ea typeface="Oswald"/>
                          <a:cs typeface="Oswald"/>
                          <a:sym typeface="Oswald"/>
                        </a:rPr>
                        <a:t>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940"/>
                        </a:lnSpc>
                        <a:defRPr/>
                      </a:pPr>
                      <a:r>
                        <a:rPr lang="en-US" sz="2100">
                          <a:solidFill>
                            <a:srgbClr val="000000"/>
                          </a:solidFill>
                          <a:latin typeface="Oswald"/>
                          <a:ea typeface="Oswald"/>
                          <a:cs typeface="Oswald"/>
                          <a:sym typeface="Oswald"/>
                        </a:rPr>
                        <a: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940"/>
                        </a:lnSpc>
                        <a:defRPr/>
                      </a:pPr>
                      <a:r>
                        <a:rPr lang="en-US" sz="2100">
                          <a:solidFill>
                            <a:srgbClr val="000000"/>
                          </a:solidFill>
                          <a:latin typeface="Oswald"/>
                          <a:ea typeface="Oswald"/>
                          <a:cs typeface="Oswald"/>
                          <a:sym typeface="Oswald"/>
                        </a:rPr>
                        <a:t>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extLst>
                  <a:ext uri="{0D108BD9-81ED-4DB2-BD59-A6C34878D82A}">
                    <a16:rowId xmlns:a16="http://schemas.microsoft.com/office/drawing/2014/main" val="10000"/>
                  </a:ext>
                </a:extLst>
              </a:tr>
              <a:tr h="1038228">
                <a:tc>
                  <a:txBody>
                    <a:bodyPr/>
                    <a:lstStyle/>
                    <a:p>
                      <a:pPr algn="ctr">
                        <a:lnSpc>
                          <a:spcPts val="2940"/>
                        </a:lnSpc>
                        <a:defRPr/>
                      </a:pPr>
                      <a:r>
                        <a:rPr lang="en-US" sz="2100">
                          <a:solidFill>
                            <a:srgbClr val="000000"/>
                          </a:solidFill>
                          <a:latin typeface="Oswald"/>
                          <a:ea typeface="Oswald"/>
                          <a:cs typeface="Oswald"/>
                          <a:sym typeface="Oswald"/>
                        </a:rPr>
                        <a:t>8</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940"/>
                        </a:lnSpc>
                        <a:defRPr/>
                      </a:pPr>
                      <a:r>
                        <a:rPr lang="en-US" sz="21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940"/>
                        </a:lnSpc>
                        <a:defRPr/>
                      </a:pPr>
                      <a:r>
                        <a:rPr lang="en-US" sz="2100">
                          <a:solidFill>
                            <a:srgbClr val="000000"/>
                          </a:solidFill>
                          <a:latin typeface="Oswald"/>
                          <a:ea typeface="Oswald"/>
                          <a:cs typeface="Oswald"/>
                          <a:sym typeface="Oswa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2940"/>
                        </a:lnSpc>
                        <a:defRPr/>
                      </a:pPr>
                      <a:r>
                        <a:rPr lang="en-US" sz="2100">
                          <a:solidFill>
                            <a:srgbClr val="000000"/>
                          </a:solidFill>
                          <a:latin typeface="Oswald"/>
                          <a:ea typeface="Oswald"/>
                          <a:cs typeface="Oswald"/>
                          <a:sym typeface="Oswald"/>
                        </a:rPr>
                        <a:t>15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extLst>
                  <a:ext uri="{0D108BD9-81ED-4DB2-BD59-A6C34878D82A}">
                    <a16:rowId xmlns:a16="http://schemas.microsoft.com/office/drawing/2014/main" val="10001"/>
                  </a:ext>
                </a:extLst>
              </a:tr>
              <a:tr h="1038228">
                <a:tc>
                  <a:txBody>
                    <a:bodyPr/>
                    <a:lstStyle/>
                    <a:p>
                      <a:pPr algn="ctr">
                        <a:lnSpc>
                          <a:spcPts val="2940"/>
                        </a:lnSpc>
                        <a:defRPr/>
                      </a:pPr>
                      <a:r>
                        <a:rPr lang="en-US" sz="2100">
                          <a:solidFill>
                            <a:srgbClr val="000000"/>
                          </a:solidFill>
                          <a:latin typeface="Oswald"/>
                          <a:ea typeface="Oswald"/>
                          <a:cs typeface="Oswald"/>
                          <a:sym typeface="Oswa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940"/>
                        </a:lnSpc>
                        <a:defRPr/>
                      </a:pPr>
                      <a:r>
                        <a:rPr lang="en-US" sz="2100">
                          <a:solidFill>
                            <a:srgbClr val="000000"/>
                          </a:solidFill>
                          <a:latin typeface="Oswald"/>
                          <a:ea typeface="Oswald"/>
                          <a:cs typeface="Oswald"/>
                          <a:sym typeface="Oswald"/>
                        </a:rPr>
                        <a:t>8</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2940"/>
                        </a:lnSpc>
                        <a:defRPr/>
                      </a:pPr>
                      <a:r>
                        <a:rPr lang="en-US" sz="21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940"/>
                        </a:lnSpc>
                        <a:defRPr/>
                      </a:pPr>
                      <a:r>
                        <a:rPr lang="en-US" sz="2100">
                          <a:solidFill>
                            <a:srgbClr val="000000"/>
                          </a:solidFill>
                          <a:latin typeface="Oswald"/>
                          <a:ea typeface="Oswald"/>
                          <a:cs typeface="Oswald"/>
                          <a:sym typeface="Oswald"/>
                        </a:rPr>
                        <a:t>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extLst>
                  <a:ext uri="{0D108BD9-81ED-4DB2-BD59-A6C34878D82A}">
                    <a16:rowId xmlns:a16="http://schemas.microsoft.com/office/drawing/2014/main" val="10002"/>
                  </a:ext>
                </a:extLst>
              </a:tr>
              <a:tr h="942515">
                <a:tc>
                  <a:txBody>
                    <a:bodyPr/>
                    <a:lstStyle/>
                    <a:p>
                      <a:pPr algn="ctr">
                        <a:lnSpc>
                          <a:spcPts val="2940"/>
                        </a:lnSpc>
                        <a:defRPr/>
                      </a:pPr>
                      <a:r>
                        <a:rPr lang="en-US" sz="2100">
                          <a:solidFill>
                            <a:srgbClr val="000000"/>
                          </a:solidFill>
                          <a:latin typeface="Oswald"/>
                          <a:ea typeface="Oswald"/>
                          <a:cs typeface="Oswald"/>
                          <a:sym typeface="Oswa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940"/>
                        </a:lnSpc>
                        <a:defRPr/>
                      </a:pPr>
                      <a:r>
                        <a:rPr lang="en-US" sz="2100">
                          <a:solidFill>
                            <a:srgbClr val="000000"/>
                          </a:solidFill>
                          <a:latin typeface="Oswald"/>
                          <a:ea typeface="Oswald"/>
                          <a:cs typeface="Oswald"/>
                          <a:sym typeface="Oswa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2940"/>
                        </a:lnSpc>
                        <a:defRPr/>
                      </a:pPr>
                      <a:r>
                        <a:rPr lang="en-US" sz="2100">
                          <a:solidFill>
                            <a:srgbClr val="000000"/>
                          </a:solidFill>
                          <a:latin typeface="Oswald"/>
                          <a:ea typeface="Oswald"/>
                          <a:cs typeface="Oswald"/>
                          <a:sym typeface="Oswald"/>
                        </a:rPr>
                        <a: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2940"/>
                        </a:lnSpc>
                        <a:defRPr/>
                      </a:pPr>
                      <a:r>
                        <a:rPr lang="en-US" sz="21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bl>
          </a:graphicData>
        </a:graphic>
      </p:graphicFrame>
      <p:sp>
        <p:nvSpPr>
          <p:cNvPr id="22" name="TextBox 22"/>
          <p:cNvSpPr txBox="1"/>
          <p:nvPr/>
        </p:nvSpPr>
        <p:spPr>
          <a:xfrm>
            <a:off x="2130765" y="5415585"/>
            <a:ext cx="15371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7</a:t>
            </a:r>
          </a:p>
        </p:txBody>
      </p:sp>
      <p:sp>
        <p:nvSpPr>
          <p:cNvPr id="23" name="TextBox 23"/>
          <p:cNvSpPr txBox="1"/>
          <p:nvPr/>
        </p:nvSpPr>
        <p:spPr>
          <a:xfrm>
            <a:off x="3936776" y="3191314"/>
            <a:ext cx="189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8</a:t>
            </a:r>
          </a:p>
        </p:txBody>
      </p:sp>
      <p:sp>
        <p:nvSpPr>
          <p:cNvPr id="24" name="TextBox 24"/>
          <p:cNvSpPr txBox="1"/>
          <p:nvPr/>
        </p:nvSpPr>
        <p:spPr>
          <a:xfrm>
            <a:off x="3925762" y="2232308"/>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25" name="TextBox 25"/>
          <p:cNvSpPr txBox="1"/>
          <p:nvPr/>
        </p:nvSpPr>
        <p:spPr>
          <a:xfrm>
            <a:off x="4017262" y="5229847"/>
            <a:ext cx="182285"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5</a:t>
            </a:r>
          </a:p>
        </p:txBody>
      </p:sp>
      <p:sp>
        <p:nvSpPr>
          <p:cNvPr id="26" name="TextBox 26"/>
          <p:cNvSpPr txBox="1"/>
          <p:nvPr/>
        </p:nvSpPr>
        <p:spPr>
          <a:xfrm>
            <a:off x="3938800" y="8322386"/>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27" name="TextBox 27"/>
          <p:cNvSpPr txBox="1"/>
          <p:nvPr/>
        </p:nvSpPr>
        <p:spPr>
          <a:xfrm>
            <a:off x="6717074" y="5229847"/>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28" name="TextBox 28"/>
          <p:cNvSpPr txBox="1"/>
          <p:nvPr/>
        </p:nvSpPr>
        <p:spPr>
          <a:xfrm>
            <a:off x="12897446" y="7279399"/>
            <a:ext cx="4686211" cy="127635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1.SATIR VE 1. SÜTUN A(0) TABLOSUNDAN DEĞERLER DOLDURULDU.</a:t>
            </a:r>
          </a:p>
        </p:txBody>
      </p:sp>
      <p:sp>
        <p:nvSpPr>
          <p:cNvPr id="29" name="TextBox 29"/>
          <p:cNvSpPr txBox="1"/>
          <p:nvPr/>
        </p:nvSpPr>
        <p:spPr>
          <a:xfrm>
            <a:off x="15240552" y="1860833"/>
            <a:ext cx="583525" cy="419100"/>
          </a:xfrm>
          <a:prstGeom prst="rect">
            <a:avLst/>
          </a:prstGeom>
        </p:spPr>
        <p:txBody>
          <a:bodyPr lIns="0" tIns="0" rIns="0" bIns="0" rtlCol="0" anchor="t">
            <a:spAutoFit/>
          </a:bodyPr>
          <a:lstStyle/>
          <a:p>
            <a:pPr algn="just">
              <a:lnSpc>
                <a:spcPts val="3449"/>
              </a:lnSpc>
              <a:spcBef>
                <a:spcPct val="0"/>
              </a:spcBef>
            </a:pPr>
            <a:r>
              <a:rPr lang="en-US" sz="2499" spc="244">
                <a:solidFill>
                  <a:srgbClr val="000000"/>
                </a:solidFill>
                <a:latin typeface="Oswald"/>
                <a:ea typeface="Oswald"/>
                <a:cs typeface="Oswald"/>
                <a:sym typeface="Oswald"/>
              </a:rPr>
              <a:t>A(1)</a:t>
            </a:r>
          </a:p>
        </p:txBody>
      </p:sp>
      <p:sp>
        <p:nvSpPr>
          <p:cNvPr id="30" name="TextBox 30"/>
          <p:cNvSpPr txBox="1"/>
          <p:nvPr/>
        </p:nvSpPr>
        <p:spPr>
          <a:xfrm>
            <a:off x="8675022" y="2746658"/>
            <a:ext cx="2951202" cy="5562600"/>
          </a:xfrm>
          <a:prstGeom prst="rect">
            <a:avLst/>
          </a:prstGeom>
        </p:spPr>
        <p:txBody>
          <a:bodyPr lIns="0" tIns="0" rIns="0" bIns="0" rtlCol="0" anchor="t">
            <a:spAutoFit/>
          </a:bodyPr>
          <a:lstStyle/>
          <a:p>
            <a:pPr algn="ctr">
              <a:lnSpc>
                <a:spcPts val="3449"/>
              </a:lnSpc>
            </a:pPr>
            <a:r>
              <a:rPr lang="en-US" sz="2499" spc="244">
                <a:solidFill>
                  <a:srgbClr val="000000"/>
                </a:solidFill>
                <a:latin typeface="Oswald"/>
                <a:ea typeface="Oswald"/>
                <a:cs typeface="Oswald"/>
                <a:sym typeface="Oswald"/>
              </a:rPr>
              <a:t>(2,3) &gt;? (2,1) + (1,3)</a:t>
            </a:r>
          </a:p>
          <a:p>
            <a:pPr algn="ctr">
              <a:lnSpc>
                <a:spcPts val="3449"/>
              </a:lnSpc>
            </a:pPr>
            <a:r>
              <a:rPr lang="en-US" sz="2499" spc="244">
                <a:solidFill>
                  <a:srgbClr val="000000"/>
                </a:solidFill>
                <a:latin typeface="Oswald"/>
                <a:ea typeface="Oswald"/>
                <a:cs typeface="Oswald"/>
                <a:sym typeface="Oswald"/>
              </a:rPr>
              <a:t>  2 &gt;? 8 + ∞ X</a:t>
            </a:r>
          </a:p>
          <a:p>
            <a:pPr algn="ctr">
              <a:lnSpc>
                <a:spcPts val="3449"/>
              </a:lnSpc>
            </a:pPr>
            <a:r>
              <a:rPr lang="en-US" sz="2499" spc="244">
                <a:solidFill>
                  <a:srgbClr val="FF5959"/>
                </a:solidFill>
                <a:latin typeface="Oswald"/>
                <a:ea typeface="Oswald"/>
                <a:cs typeface="Oswald"/>
                <a:sym typeface="Oswald"/>
              </a:rPr>
              <a:t>(2,4)</a:t>
            </a:r>
            <a:r>
              <a:rPr lang="en-US" sz="2499" spc="244">
                <a:solidFill>
                  <a:srgbClr val="000000"/>
                </a:solidFill>
                <a:latin typeface="Oswald"/>
                <a:ea typeface="Oswald"/>
                <a:cs typeface="Oswald"/>
                <a:sym typeface="Oswald"/>
              </a:rPr>
              <a:t> &gt;? (2,1) + (1,4)</a:t>
            </a:r>
          </a:p>
          <a:p>
            <a:pPr algn="ctr">
              <a:lnSpc>
                <a:spcPts val="3449"/>
              </a:lnSpc>
            </a:pPr>
            <a:r>
              <a:rPr lang="en-US" sz="2499" spc="244">
                <a:solidFill>
                  <a:srgbClr val="000000"/>
                </a:solidFill>
                <a:latin typeface="Oswald"/>
                <a:ea typeface="Oswald"/>
                <a:cs typeface="Oswald"/>
                <a:sym typeface="Oswald"/>
              </a:rPr>
              <a:t>∞ &gt;? 8 + 7 ✓</a:t>
            </a:r>
          </a:p>
          <a:p>
            <a:pPr algn="ctr">
              <a:lnSpc>
                <a:spcPts val="3449"/>
              </a:lnSpc>
            </a:pPr>
            <a:r>
              <a:rPr lang="en-US" sz="2499" spc="244">
                <a:solidFill>
                  <a:srgbClr val="FF5959"/>
                </a:solidFill>
                <a:latin typeface="Oswald"/>
                <a:ea typeface="Oswald"/>
                <a:cs typeface="Oswald"/>
                <a:sym typeface="Oswald"/>
              </a:rPr>
              <a:t>(3,2)</a:t>
            </a:r>
            <a:r>
              <a:rPr lang="en-US" sz="2499" spc="244">
                <a:solidFill>
                  <a:srgbClr val="000000"/>
                </a:solidFill>
                <a:latin typeface="Oswald"/>
                <a:ea typeface="Oswald"/>
                <a:cs typeface="Oswald"/>
                <a:sym typeface="Oswald"/>
              </a:rPr>
              <a:t> &gt;? (3,1) + (1,2)</a:t>
            </a:r>
          </a:p>
          <a:p>
            <a:pPr algn="ctr">
              <a:lnSpc>
                <a:spcPts val="3449"/>
              </a:lnSpc>
            </a:pPr>
            <a:r>
              <a:rPr lang="en-US" sz="2499" spc="244">
                <a:solidFill>
                  <a:srgbClr val="000000"/>
                </a:solidFill>
                <a:latin typeface="Oswald"/>
                <a:ea typeface="Oswald"/>
                <a:cs typeface="Oswald"/>
                <a:sym typeface="Oswald"/>
              </a:rPr>
              <a:t>∞ &gt;? 5 + 3 ✓ </a:t>
            </a:r>
          </a:p>
          <a:p>
            <a:pPr algn="ctr">
              <a:lnSpc>
                <a:spcPts val="3449"/>
              </a:lnSpc>
            </a:pPr>
            <a:r>
              <a:rPr lang="en-US" sz="2499" spc="244">
                <a:solidFill>
                  <a:srgbClr val="000000"/>
                </a:solidFill>
                <a:latin typeface="Oswald"/>
                <a:ea typeface="Oswald"/>
                <a:cs typeface="Oswald"/>
                <a:sym typeface="Oswald"/>
              </a:rPr>
              <a:t>(3,4) &gt;? (3,1) + (1,4)</a:t>
            </a:r>
          </a:p>
          <a:p>
            <a:pPr algn="ctr">
              <a:lnSpc>
                <a:spcPts val="3449"/>
              </a:lnSpc>
            </a:pPr>
            <a:r>
              <a:rPr lang="en-US" sz="2499" spc="244">
                <a:solidFill>
                  <a:srgbClr val="000000"/>
                </a:solidFill>
                <a:latin typeface="Oswald"/>
                <a:ea typeface="Oswald"/>
                <a:cs typeface="Oswald"/>
                <a:sym typeface="Oswald"/>
              </a:rPr>
              <a:t>1 &gt;? 5 + 7 X</a:t>
            </a:r>
          </a:p>
          <a:p>
            <a:pPr algn="ctr">
              <a:lnSpc>
                <a:spcPts val="3449"/>
              </a:lnSpc>
            </a:pPr>
            <a:r>
              <a:rPr lang="en-US" sz="2499" spc="244">
                <a:solidFill>
                  <a:srgbClr val="FF5959"/>
                </a:solidFill>
                <a:latin typeface="Oswald"/>
                <a:ea typeface="Oswald"/>
                <a:cs typeface="Oswald"/>
                <a:sym typeface="Oswald"/>
              </a:rPr>
              <a:t>(4,2)</a:t>
            </a:r>
            <a:r>
              <a:rPr lang="en-US" sz="2499" spc="244">
                <a:solidFill>
                  <a:srgbClr val="000000"/>
                </a:solidFill>
                <a:latin typeface="Oswald"/>
                <a:ea typeface="Oswald"/>
                <a:cs typeface="Oswald"/>
                <a:sym typeface="Oswald"/>
              </a:rPr>
              <a:t> &gt;? (4,1) + (1,2)</a:t>
            </a:r>
          </a:p>
          <a:p>
            <a:pPr algn="ctr">
              <a:lnSpc>
                <a:spcPts val="3449"/>
              </a:lnSpc>
            </a:pPr>
            <a:r>
              <a:rPr lang="en-US" sz="2499" spc="244">
                <a:solidFill>
                  <a:srgbClr val="000000"/>
                </a:solidFill>
                <a:latin typeface="Oswald"/>
                <a:ea typeface="Oswald"/>
                <a:cs typeface="Oswald"/>
                <a:sym typeface="Oswald"/>
              </a:rPr>
              <a:t>∞ &gt;? 2 + 3 ✓</a:t>
            </a:r>
          </a:p>
          <a:p>
            <a:pPr algn="ctr">
              <a:lnSpc>
                <a:spcPts val="3449"/>
              </a:lnSpc>
            </a:pPr>
            <a:r>
              <a:rPr lang="en-US" sz="2499" spc="244">
                <a:solidFill>
                  <a:srgbClr val="000000"/>
                </a:solidFill>
                <a:latin typeface="Oswald"/>
                <a:ea typeface="Oswald"/>
                <a:cs typeface="Oswald"/>
                <a:sym typeface="Oswald"/>
              </a:rPr>
              <a:t>(4,3) &gt;? (4,1) + (1,3)</a:t>
            </a:r>
          </a:p>
          <a:p>
            <a:pPr algn="ctr">
              <a:lnSpc>
                <a:spcPts val="3449"/>
              </a:lnSpc>
            </a:pPr>
            <a:r>
              <a:rPr lang="en-US" sz="2499" spc="244">
                <a:solidFill>
                  <a:srgbClr val="000000"/>
                </a:solidFill>
                <a:latin typeface="Oswald"/>
                <a:ea typeface="Oswald"/>
                <a:cs typeface="Oswald"/>
                <a:sym typeface="Oswald"/>
              </a:rPr>
              <a:t>∞ &gt;? 2 + ∞ X</a:t>
            </a:r>
          </a:p>
          <a:p>
            <a:pPr algn="ctr">
              <a:lnSpc>
                <a:spcPts val="3449"/>
              </a:lnSpc>
              <a:spcBef>
                <a:spcPct val="0"/>
              </a:spcBef>
            </a:pPr>
            <a:r>
              <a:rPr lang="en-US" sz="2499" spc="244">
                <a:solidFill>
                  <a:srgbClr val="000000"/>
                </a:solidFill>
                <a:latin typeface="Oswald"/>
                <a:ea typeface="Oswald"/>
                <a:cs typeface="Oswald"/>
                <a:sym typeface="Oswald"/>
              </a:rPr>
              <a:t> </a:t>
            </a:r>
          </a:p>
        </p:txBody>
      </p:sp>
      <p:sp>
        <p:nvSpPr>
          <p:cNvPr id="31" name="TextBox 31"/>
          <p:cNvSpPr txBox="1"/>
          <p:nvPr/>
        </p:nvSpPr>
        <p:spPr>
          <a:xfrm>
            <a:off x="13887782" y="2375183"/>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32" name="TextBox 32"/>
          <p:cNvSpPr txBox="1"/>
          <p:nvPr/>
        </p:nvSpPr>
        <p:spPr>
          <a:xfrm>
            <a:off x="14864263" y="2375183"/>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33" name="TextBox 33"/>
          <p:cNvSpPr txBox="1"/>
          <p:nvPr/>
        </p:nvSpPr>
        <p:spPr>
          <a:xfrm>
            <a:off x="15840337" y="2375183"/>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34" name="TextBox 34"/>
          <p:cNvSpPr txBox="1"/>
          <p:nvPr/>
        </p:nvSpPr>
        <p:spPr>
          <a:xfrm>
            <a:off x="16842129" y="2375183"/>
            <a:ext cx="184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4</a:t>
            </a:r>
          </a:p>
        </p:txBody>
      </p:sp>
      <p:sp>
        <p:nvSpPr>
          <p:cNvPr id="35" name="TextBox 35"/>
          <p:cNvSpPr txBox="1"/>
          <p:nvPr/>
        </p:nvSpPr>
        <p:spPr>
          <a:xfrm>
            <a:off x="13099242" y="3056063"/>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36" name="TextBox 36"/>
          <p:cNvSpPr txBox="1"/>
          <p:nvPr/>
        </p:nvSpPr>
        <p:spPr>
          <a:xfrm>
            <a:off x="13099242" y="4070476"/>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37" name="TextBox 37"/>
          <p:cNvSpPr txBox="1"/>
          <p:nvPr/>
        </p:nvSpPr>
        <p:spPr>
          <a:xfrm>
            <a:off x="13099480" y="5095875"/>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38" name="TextBox 38"/>
          <p:cNvSpPr txBox="1"/>
          <p:nvPr/>
        </p:nvSpPr>
        <p:spPr>
          <a:xfrm>
            <a:off x="13099480" y="6115050"/>
            <a:ext cx="184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4</a:t>
            </a:r>
          </a:p>
        </p:txBody>
      </p:sp>
      <p:sp>
        <p:nvSpPr>
          <p:cNvPr id="39" name="TextBox 39"/>
          <p:cNvSpPr txBox="1"/>
          <p:nvPr/>
        </p:nvSpPr>
        <p:spPr>
          <a:xfrm>
            <a:off x="3739063" y="779903"/>
            <a:ext cx="12192595" cy="1266825"/>
          </a:xfrm>
          <a:prstGeom prst="rect">
            <a:avLst/>
          </a:prstGeom>
        </p:spPr>
        <p:txBody>
          <a:bodyPr lIns="0" tIns="0" rIns="0" bIns="0" rtlCol="0" anchor="t">
            <a:spAutoFit/>
          </a:bodyPr>
          <a:lstStyle/>
          <a:p>
            <a:pPr algn="ctr">
              <a:lnSpc>
                <a:spcPts val="3449"/>
              </a:lnSpc>
            </a:pPr>
            <a:r>
              <a:rPr lang="en-US" sz="2499" spc="244">
                <a:solidFill>
                  <a:srgbClr val="000000"/>
                </a:solidFill>
                <a:latin typeface="Libre Baskerville"/>
                <a:ea typeface="Libre Baskerville"/>
                <a:cs typeface="Libre Baskerville"/>
                <a:sym typeface="Libre Baskerville"/>
              </a:rPr>
              <a:t>BIR ÖNCEKI MATRISE (YANI A(0)) BAKIP KONTROL EDERIZ.</a:t>
            </a:r>
          </a:p>
          <a:p>
            <a:pPr algn="ctr">
              <a:lnSpc>
                <a:spcPts val="3449"/>
              </a:lnSpc>
            </a:pPr>
            <a:r>
              <a:rPr lang="en-US" sz="2499" spc="244">
                <a:solidFill>
                  <a:srgbClr val="000000"/>
                </a:solidFill>
                <a:latin typeface="Libre Baskerville"/>
                <a:ea typeface="Libre Baskerville"/>
                <a:cs typeface="Libre Baskerville"/>
                <a:sym typeface="Libre Baskerville"/>
              </a:rPr>
              <a:t>ŞART SAĞLANIRSA TABLOYU GÜNCELLERIZ. </a:t>
            </a:r>
          </a:p>
          <a:p>
            <a:pPr algn="ctr">
              <a:lnSpc>
                <a:spcPts val="3449"/>
              </a:lnSpc>
              <a:spcBef>
                <a:spcPct val="0"/>
              </a:spcBef>
            </a:pPr>
            <a:r>
              <a:rPr lang="en-US" sz="2499" spc="244">
                <a:solidFill>
                  <a:srgbClr val="000000"/>
                </a:solidFill>
                <a:latin typeface="Libre Baskerville"/>
                <a:ea typeface="Libre Baskerville"/>
                <a:cs typeface="Libre Baskerville"/>
                <a:sym typeface="Libre Baskerville"/>
              </a:rPr>
              <a:t>SAĞLANMAZSA DEĞIŞIKLIK YOK.</a:t>
            </a:r>
          </a:p>
        </p:txBody>
      </p:sp>
      <p:sp>
        <p:nvSpPr>
          <p:cNvPr id="40" name="TextBox 40"/>
          <p:cNvSpPr txBox="1"/>
          <p:nvPr/>
        </p:nvSpPr>
        <p:spPr>
          <a:xfrm>
            <a:off x="5203834" y="182395"/>
            <a:ext cx="7945487" cy="502920"/>
          </a:xfrm>
          <a:prstGeom prst="rect">
            <a:avLst/>
          </a:prstGeom>
        </p:spPr>
        <p:txBody>
          <a:bodyPr lIns="0" tIns="0" rIns="0" bIns="0" rtlCol="0" anchor="t">
            <a:spAutoFit/>
          </a:bodyPr>
          <a:lstStyle/>
          <a:p>
            <a:pPr algn="ctr">
              <a:lnSpc>
                <a:spcPts val="4140"/>
              </a:lnSpc>
              <a:spcBef>
                <a:spcPct val="0"/>
              </a:spcBef>
            </a:pPr>
            <a:r>
              <a:rPr lang="en-US" sz="3000" spc="294">
                <a:solidFill>
                  <a:srgbClr val="000000"/>
                </a:solidFill>
                <a:latin typeface="Libre Baskerville"/>
                <a:ea typeface="Libre Baskerville"/>
                <a:cs typeface="Libre Baskerville"/>
                <a:sym typeface="Libre Baskerville"/>
              </a:rPr>
              <a:t>FLOYD-WARSHALL 2.AŞAMA K=1</a:t>
            </a:r>
          </a:p>
        </p:txBody>
      </p:sp>
      <p:sp>
        <p:nvSpPr>
          <p:cNvPr id="41" name="Freeform 41"/>
          <p:cNvSpPr/>
          <p:nvPr/>
        </p:nvSpPr>
        <p:spPr>
          <a:xfrm>
            <a:off x="-4791351" y="7652000"/>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42" name="Freeform 42"/>
          <p:cNvSpPr/>
          <p:nvPr/>
        </p:nvSpPr>
        <p:spPr>
          <a:xfrm>
            <a:off x="15240552" y="8741486"/>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43" name="TextBox 43"/>
          <p:cNvSpPr txBox="1"/>
          <p:nvPr/>
        </p:nvSpPr>
        <p:spPr>
          <a:xfrm>
            <a:off x="1052177" y="5415585"/>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Tree>
  </p:cSld>
  <p:clrMapOvr>
    <a:masterClrMapping/>
  </p:clrMapOvr>
  <p:transition>
    <p:cover dir="d"/>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grpSp>
        <p:nvGrpSpPr>
          <p:cNvPr id="2" name="Group 2"/>
          <p:cNvGrpSpPr/>
          <p:nvPr/>
        </p:nvGrpSpPr>
        <p:grpSpPr>
          <a:xfrm>
            <a:off x="861095" y="2180078"/>
            <a:ext cx="1712215" cy="171221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4479"/>
                </a:lnSpc>
                <a:spcBef>
                  <a:spcPct val="0"/>
                </a:spcBef>
              </a:pPr>
              <a:r>
                <a:rPr lang="en-US" sz="3199">
                  <a:solidFill>
                    <a:srgbClr val="000000"/>
                  </a:solidFill>
                  <a:latin typeface="Abril Fatface"/>
                  <a:ea typeface="Abril Fatface"/>
                  <a:cs typeface="Abril Fatface"/>
                  <a:sym typeface="Abril Fatface"/>
                </a:rPr>
                <a:t>1</a:t>
              </a:r>
            </a:p>
          </p:txBody>
        </p:sp>
      </p:grpSp>
      <p:grpSp>
        <p:nvGrpSpPr>
          <p:cNvPr id="5" name="Group 5"/>
          <p:cNvGrpSpPr/>
          <p:nvPr/>
        </p:nvGrpSpPr>
        <p:grpSpPr>
          <a:xfrm>
            <a:off x="5489789" y="2180078"/>
            <a:ext cx="1712215" cy="171221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2</a:t>
              </a:r>
            </a:p>
          </p:txBody>
        </p:sp>
      </p:grpSp>
      <p:grpSp>
        <p:nvGrpSpPr>
          <p:cNvPr id="8" name="Group 8"/>
          <p:cNvGrpSpPr/>
          <p:nvPr/>
        </p:nvGrpSpPr>
        <p:grpSpPr>
          <a:xfrm>
            <a:off x="5489789" y="7405602"/>
            <a:ext cx="1712215" cy="171221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3</a:t>
              </a:r>
            </a:p>
          </p:txBody>
        </p:sp>
      </p:grpSp>
      <p:grpSp>
        <p:nvGrpSpPr>
          <p:cNvPr id="11" name="Group 11"/>
          <p:cNvGrpSpPr/>
          <p:nvPr/>
        </p:nvGrpSpPr>
        <p:grpSpPr>
          <a:xfrm>
            <a:off x="861095" y="7405602"/>
            <a:ext cx="1712215" cy="171221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3" name="TextBox 13"/>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4</a:t>
              </a:r>
            </a:p>
          </p:txBody>
        </p:sp>
      </p:grpSp>
      <p:sp>
        <p:nvSpPr>
          <p:cNvPr id="14" name="AutoShape 14"/>
          <p:cNvSpPr/>
          <p:nvPr/>
        </p:nvSpPr>
        <p:spPr>
          <a:xfrm>
            <a:off x="2591841" y="2794283"/>
            <a:ext cx="2969589"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15" name="AutoShape 15"/>
          <p:cNvSpPr/>
          <p:nvPr/>
        </p:nvSpPr>
        <p:spPr>
          <a:xfrm flipH="1">
            <a:off x="2591903" y="3046538"/>
            <a:ext cx="2931398" cy="19096"/>
          </a:xfrm>
          <a:prstGeom prst="line">
            <a:avLst/>
          </a:prstGeom>
          <a:ln w="19050" cap="flat">
            <a:solidFill>
              <a:srgbClr val="000000"/>
            </a:solidFill>
            <a:prstDash val="solid"/>
            <a:headEnd type="none" w="sm" len="sm"/>
            <a:tailEnd type="arrow" w="med" len="sm"/>
          </a:ln>
        </p:spPr>
        <p:txBody>
          <a:bodyPr/>
          <a:lstStyle/>
          <a:p>
            <a:endParaRPr lang="tr-TR"/>
          </a:p>
        </p:txBody>
      </p:sp>
      <p:sp>
        <p:nvSpPr>
          <p:cNvPr id="16" name="AutoShape 16"/>
          <p:cNvSpPr/>
          <p:nvPr/>
        </p:nvSpPr>
        <p:spPr>
          <a:xfrm flipH="1" flipV="1">
            <a:off x="2207620" y="3797600"/>
            <a:ext cx="3438697" cy="3999064"/>
          </a:xfrm>
          <a:prstGeom prst="line">
            <a:avLst/>
          </a:prstGeom>
          <a:ln w="19050" cap="flat">
            <a:solidFill>
              <a:srgbClr val="000000"/>
            </a:solidFill>
            <a:prstDash val="solid"/>
            <a:headEnd type="none" w="sm" len="sm"/>
            <a:tailEnd type="arrow" w="med" len="sm"/>
          </a:ln>
        </p:spPr>
        <p:txBody>
          <a:bodyPr/>
          <a:lstStyle/>
          <a:p>
            <a:endParaRPr lang="tr-TR"/>
          </a:p>
        </p:txBody>
      </p:sp>
      <p:sp>
        <p:nvSpPr>
          <p:cNvPr id="17" name="AutoShape 17"/>
          <p:cNvSpPr/>
          <p:nvPr/>
        </p:nvSpPr>
        <p:spPr>
          <a:xfrm>
            <a:off x="6355421" y="3892293"/>
            <a:ext cx="0" cy="3491846"/>
          </a:xfrm>
          <a:prstGeom prst="line">
            <a:avLst/>
          </a:prstGeom>
          <a:ln w="19050" cap="flat">
            <a:solidFill>
              <a:srgbClr val="000000"/>
            </a:solidFill>
            <a:prstDash val="solid"/>
            <a:headEnd type="none" w="sm" len="sm"/>
            <a:tailEnd type="arrow" w="med" len="sm"/>
          </a:ln>
        </p:spPr>
        <p:txBody>
          <a:bodyPr/>
          <a:lstStyle/>
          <a:p>
            <a:endParaRPr lang="tr-TR"/>
          </a:p>
        </p:txBody>
      </p:sp>
      <p:sp>
        <p:nvSpPr>
          <p:cNvPr id="18" name="AutoShape 18"/>
          <p:cNvSpPr/>
          <p:nvPr/>
        </p:nvSpPr>
        <p:spPr>
          <a:xfrm>
            <a:off x="1835132" y="3913756"/>
            <a:ext cx="0" cy="3453655"/>
          </a:xfrm>
          <a:prstGeom prst="line">
            <a:avLst/>
          </a:prstGeom>
          <a:ln w="19050" cap="flat">
            <a:solidFill>
              <a:srgbClr val="000000"/>
            </a:solidFill>
            <a:prstDash val="solid"/>
            <a:headEnd type="none" w="sm" len="sm"/>
            <a:tailEnd type="arrow" w="med" len="sm"/>
          </a:ln>
        </p:spPr>
        <p:txBody>
          <a:bodyPr/>
          <a:lstStyle/>
          <a:p>
            <a:endParaRPr lang="tr-TR"/>
          </a:p>
        </p:txBody>
      </p:sp>
      <p:sp>
        <p:nvSpPr>
          <p:cNvPr id="19" name="AutoShape 19"/>
          <p:cNvSpPr/>
          <p:nvPr/>
        </p:nvSpPr>
        <p:spPr>
          <a:xfrm flipH="1">
            <a:off x="2591841" y="8179511"/>
            <a:ext cx="2830216"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20" name="AutoShape 20"/>
          <p:cNvSpPr/>
          <p:nvPr/>
        </p:nvSpPr>
        <p:spPr>
          <a:xfrm flipH="1" flipV="1">
            <a:off x="1463657" y="3892293"/>
            <a:ext cx="0" cy="3606421"/>
          </a:xfrm>
          <a:prstGeom prst="line">
            <a:avLst/>
          </a:prstGeom>
          <a:ln w="19050" cap="flat">
            <a:solidFill>
              <a:srgbClr val="000000"/>
            </a:solidFill>
            <a:prstDash val="solid"/>
            <a:headEnd type="none" w="sm" len="sm"/>
            <a:tailEnd type="arrow" w="med" len="sm"/>
          </a:ln>
        </p:spPr>
        <p:txBody>
          <a:bodyPr/>
          <a:lstStyle/>
          <a:p>
            <a:endParaRPr lang="tr-TR"/>
          </a:p>
        </p:txBody>
      </p:sp>
      <p:sp>
        <p:nvSpPr>
          <p:cNvPr id="21" name="TextBox 21"/>
          <p:cNvSpPr txBox="1"/>
          <p:nvPr/>
        </p:nvSpPr>
        <p:spPr>
          <a:xfrm>
            <a:off x="2130765" y="5415585"/>
            <a:ext cx="15371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7</a:t>
            </a:r>
          </a:p>
        </p:txBody>
      </p:sp>
      <p:sp>
        <p:nvSpPr>
          <p:cNvPr id="22" name="TextBox 22"/>
          <p:cNvSpPr txBox="1"/>
          <p:nvPr/>
        </p:nvSpPr>
        <p:spPr>
          <a:xfrm>
            <a:off x="1037907" y="5415585"/>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23" name="TextBox 23"/>
          <p:cNvSpPr txBox="1"/>
          <p:nvPr/>
        </p:nvSpPr>
        <p:spPr>
          <a:xfrm>
            <a:off x="3936776" y="3191314"/>
            <a:ext cx="189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8</a:t>
            </a:r>
          </a:p>
        </p:txBody>
      </p:sp>
      <p:sp>
        <p:nvSpPr>
          <p:cNvPr id="24" name="TextBox 24"/>
          <p:cNvSpPr txBox="1"/>
          <p:nvPr/>
        </p:nvSpPr>
        <p:spPr>
          <a:xfrm>
            <a:off x="3925762" y="2232308"/>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25" name="TextBox 25"/>
          <p:cNvSpPr txBox="1"/>
          <p:nvPr/>
        </p:nvSpPr>
        <p:spPr>
          <a:xfrm>
            <a:off x="4017262" y="5229847"/>
            <a:ext cx="182285"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5</a:t>
            </a:r>
          </a:p>
        </p:txBody>
      </p:sp>
      <p:sp>
        <p:nvSpPr>
          <p:cNvPr id="26" name="TextBox 26"/>
          <p:cNvSpPr txBox="1"/>
          <p:nvPr/>
        </p:nvSpPr>
        <p:spPr>
          <a:xfrm>
            <a:off x="3938800" y="8322386"/>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27" name="TextBox 27"/>
          <p:cNvSpPr txBox="1"/>
          <p:nvPr/>
        </p:nvSpPr>
        <p:spPr>
          <a:xfrm>
            <a:off x="6717074" y="5229847"/>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28" name="TextBox 28"/>
          <p:cNvSpPr txBox="1"/>
          <p:nvPr/>
        </p:nvSpPr>
        <p:spPr>
          <a:xfrm>
            <a:off x="15135585" y="1760978"/>
            <a:ext cx="609600" cy="419100"/>
          </a:xfrm>
          <a:prstGeom prst="rect">
            <a:avLst/>
          </a:prstGeom>
        </p:spPr>
        <p:txBody>
          <a:bodyPr lIns="0" tIns="0" rIns="0" bIns="0" rtlCol="0" anchor="t">
            <a:spAutoFit/>
          </a:bodyPr>
          <a:lstStyle/>
          <a:p>
            <a:pPr algn="just">
              <a:lnSpc>
                <a:spcPts val="3449"/>
              </a:lnSpc>
              <a:spcBef>
                <a:spcPct val="0"/>
              </a:spcBef>
            </a:pPr>
            <a:r>
              <a:rPr lang="en-US" sz="2499" spc="244">
                <a:solidFill>
                  <a:srgbClr val="000000"/>
                </a:solidFill>
                <a:latin typeface="Oswald"/>
                <a:ea typeface="Oswald"/>
                <a:cs typeface="Oswald"/>
                <a:sym typeface="Oswald"/>
              </a:rPr>
              <a:t>A(2)</a:t>
            </a:r>
          </a:p>
        </p:txBody>
      </p:sp>
      <p:graphicFrame>
        <p:nvGraphicFramePr>
          <p:cNvPr id="29" name="Table 29"/>
          <p:cNvGraphicFramePr>
            <a:graphicFrameLocks noGrp="1"/>
          </p:cNvGraphicFramePr>
          <p:nvPr/>
        </p:nvGraphicFramePr>
        <p:xfrm>
          <a:off x="13407174" y="3084617"/>
          <a:ext cx="3852124" cy="3923385"/>
        </p:xfrm>
        <a:graphic>
          <a:graphicData uri="http://schemas.openxmlformats.org/drawingml/2006/table">
            <a:tbl>
              <a:tblPr/>
              <a:tblGrid>
                <a:gridCol w="963031">
                  <a:extLst>
                    <a:ext uri="{9D8B030D-6E8A-4147-A177-3AD203B41FA5}">
                      <a16:colId xmlns:a16="http://schemas.microsoft.com/office/drawing/2014/main" val="20000"/>
                    </a:ext>
                  </a:extLst>
                </a:gridCol>
                <a:gridCol w="963031">
                  <a:extLst>
                    <a:ext uri="{9D8B030D-6E8A-4147-A177-3AD203B41FA5}">
                      <a16:colId xmlns:a16="http://schemas.microsoft.com/office/drawing/2014/main" val="20001"/>
                    </a:ext>
                  </a:extLst>
                </a:gridCol>
                <a:gridCol w="963031">
                  <a:extLst>
                    <a:ext uri="{9D8B030D-6E8A-4147-A177-3AD203B41FA5}">
                      <a16:colId xmlns:a16="http://schemas.microsoft.com/office/drawing/2014/main" val="20002"/>
                    </a:ext>
                  </a:extLst>
                </a:gridCol>
                <a:gridCol w="963031">
                  <a:extLst>
                    <a:ext uri="{9D8B030D-6E8A-4147-A177-3AD203B41FA5}">
                      <a16:colId xmlns:a16="http://schemas.microsoft.com/office/drawing/2014/main" val="20003"/>
                    </a:ext>
                  </a:extLst>
                </a:gridCol>
              </a:tblGrid>
              <a:tr h="865656">
                <a:tc>
                  <a:txBody>
                    <a:bodyPr/>
                    <a:lstStyle/>
                    <a:p>
                      <a:pPr algn="ctr">
                        <a:lnSpc>
                          <a:spcPts val="2520"/>
                        </a:lnSpc>
                        <a:defRPr/>
                      </a:pPr>
                      <a:r>
                        <a:rPr lang="en-US" sz="18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520"/>
                        </a:lnSpc>
                        <a:defRPr/>
                      </a:pPr>
                      <a:r>
                        <a:rPr lang="en-US" sz="1800">
                          <a:solidFill>
                            <a:srgbClr val="000000"/>
                          </a:solidFill>
                          <a:latin typeface="Oswald"/>
                          <a:ea typeface="Oswald"/>
                          <a:cs typeface="Oswald"/>
                          <a:sym typeface="Oswald"/>
                        </a:rPr>
                        <a:t>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520"/>
                        </a:lnSpc>
                        <a:defRPr/>
                      </a:pPr>
                      <a:r>
                        <a:rPr lang="en-US" sz="1800">
                          <a:solidFill>
                            <a:srgbClr val="000000"/>
                          </a:solidFill>
                          <a:latin typeface="Oswald"/>
                          <a:ea typeface="Oswald"/>
                          <a:cs typeface="Oswald"/>
                          <a:sym typeface="Oswa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2520"/>
                        </a:lnSpc>
                        <a:defRPr/>
                      </a:pPr>
                      <a:r>
                        <a:rPr lang="en-US" sz="1800">
                          <a:solidFill>
                            <a:srgbClr val="000000"/>
                          </a:solidFill>
                          <a:latin typeface="Oswald"/>
                          <a:ea typeface="Oswald"/>
                          <a:cs typeface="Oswald"/>
                          <a:sym typeface="Oswald"/>
                        </a:rPr>
                        <a:t>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extLst>
                  <a:ext uri="{0D108BD9-81ED-4DB2-BD59-A6C34878D82A}">
                    <a16:rowId xmlns:a16="http://schemas.microsoft.com/office/drawing/2014/main" val="10000"/>
                  </a:ext>
                </a:extLst>
              </a:tr>
              <a:tr h="1038326">
                <a:tc>
                  <a:txBody>
                    <a:bodyPr/>
                    <a:lstStyle/>
                    <a:p>
                      <a:pPr algn="ctr">
                        <a:lnSpc>
                          <a:spcPts val="2520"/>
                        </a:lnSpc>
                        <a:defRPr/>
                      </a:pPr>
                      <a:r>
                        <a:rPr lang="en-US" sz="1800">
                          <a:solidFill>
                            <a:srgbClr val="000000"/>
                          </a:solidFill>
                          <a:latin typeface="Oswald"/>
                          <a:ea typeface="Oswald"/>
                          <a:cs typeface="Oswald"/>
                          <a:sym typeface="Oswald"/>
                        </a:rPr>
                        <a:t>8</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520"/>
                        </a:lnSpc>
                        <a:defRPr/>
                      </a:pPr>
                      <a:r>
                        <a:rPr lang="en-US" sz="18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520"/>
                        </a:lnSpc>
                        <a:defRPr/>
                      </a:pPr>
                      <a:r>
                        <a:rPr lang="en-US" sz="1800">
                          <a:solidFill>
                            <a:srgbClr val="000000"/>
                          </a:solidFill>
                          <a:latin typeface="Oswald"/>
                          <a:ea typeface="Oswald"/>
                          <a:cs typeface="Oswald"/>
                          <a:sym typeface="Oswa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3079"/>
                        </a:lnSpc>
                        <a:defRPr/>
                      </a:pPr>
                      <a:r>
                        <a:rPr lang="en-US" sz="2199">
                          <a:solidFill>
                            <a:srgbClr val="000000"/>
                          </a:solidFill>
                          <a:latin typeface="Oswald"/>
                          <a:ea typeface="Oswald"/>
                          <a:cs typeface="Oswald"/>
                          <a:sym typeface="Oswald"/>
                        </a:rPr>
                        <a:t>15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extLst>
                  <a:ext uri="{0D108BD9-81ED-4DB2-BD59-A6C34878D82A}">
                    <a16:rowId xmlns:a16="http://schemas.microsoft.com/office/drawing/2014/main" val="10001"/>
                  </a:ext>
                </a:extLst>
              </a:tr>
              <a:tr h="1038326">
                <a:tc>
                  <a:txBody>
                    <a:bodyPr/>
                    <a:lstStyle/>
                    <a:p>
                      <a:pPr algn="ctr">
                        <a:lnSpc>
                          <a:spcPts val="2520"/>
                        </a:lnSpc>
                        <a:defRPr/>
                      </a:pPr>
                      <a:r>
                        <a:rPr lang="en-US" sz="1800">
                          <a:solidFill>
                            <a:srgbClr val="000000"/>
                          </a:solidFill>
                          <a:latin typeface="Oswald"/>
                          <a:ea typeface="Oswald"/>
                          <a:cs typeface="Oswald"/>
                          <a:sym typeface="Oswa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3079"/>
                        </a:lnSpc>
                        <a:defRPr/>
                      </a:pPr>
                      <a:r>
                        <a:rPr lang="en-US" sz="2199">
                          <a:solidFill>
                            <a:srgbClr val="000000"/>
                          </a:solidFill>
                          <a:latin typeface="Oswald"/>
                          <a:ea typeface="Oswald"/>
                          <a:cs typeface="Oswald"/>
                          <a:sym typeface="Oswald"/>
                        </a:rPr>
                        <a:t>8</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3079"/>
                        </a:lnSpc>
                        <a:defRPr/>
                      </a:pPr>
                      <a:r>
                        <a:rPr lang="en-US" sz="2199">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520"/>
                        </a:lnSpc>
                        <a:defRPr/>
                      </a:pPr>
                      <a:r>
                        <a:rPr lang="en-US" sz="1800">
                          <a:solidFill>
                            <a:srgbClr val="000000"/>
                          </a:solidFill>
                          <a:latin typeface="Oswald"/>
                          <a:ea typeface="Oswald"/>
                          <a:cs typeface="Oswald"/>
                          <a:sym typeface="Oswald"/>
                        </a:rPr>
                        <a:t>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extLst>
                  <a:ext uri="{0D108BD9-81ED-4DB2-BD59-A6C34878D82A}">
                    <a16:rowId xmlns:a16="http://schemas.microsoft.com/office/drawing/2014/main" val="10002"/>
                  </a:ext>
                </a:extLst>
              </a:tr>
              <a:tr h="981077">
                <a:tc>
                  <a:txBody>
                    <a:bodyPr/>
                    <a:lstStyle/>
                    <a:p>
                      <a:pPr algn="ctr">
                        <a:lnSpc>
                          <a:spcPts val="2520"/>
                        </a:lnSpc>
                        <a:defRPr/>
                      </a:pPr>
                      <a:r>
                        <a:rPr lang="en-US" sz="1800">
                          <a:solidFill>
                            <a:srgbClr val="000000"/>
                          </a:solidFill>
                          <a:latin typeface="Oswald"/>
                          <a:ea typeface="Oswald"/>
                          <a:cs typeface="Oswald"/>
                          <a:sym typeface="Oswa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3079"/>
                        </a:lnSpc>
                        <a:defRPr/>
                      </a:pPr>
                      <a:r>
                        <a:rPr lang="en-US" sz="2199">
                          <a:solidFill>
                            <a:srgbClr val="000000"/>
                          </a:solidFill>
                          <a:latin typeface="Oswald"/>
                          <a:ea typeface="Oswald"/>
                          <a:cs typeface="Oswald"/>
                          <a:sym typeface="Oswa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3219"/>
                        </a:lnSpc>
                        <a:defRPr/>
                      </a:pPr>
                      <a:r>
                        <a:rPr lang="en-US" sz="2299">
                          <a:solidFill>
                            <a:srgbClr val="000000"/>
                          </a:solidFill>
                          <a:latin typeface="Oswald"/>
                          <a:ea typeface="Oswald"/>
                          <a:cs typeface="Oswald"/>
                          <a:sym typeface="Oswald"/>
                        </a:rPr>
                        <a:t>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2520"/>
                        </a:lnSpc>
                        <a:defRPr/>
                      </a:pPr>
                      <a:r>
                        <a:rPr lang="en-US" sz="18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bl>
          </a:graphicData>
        </a:graphic>
      </p:graphicFrame>
      <p:sp>
        <p:nvSpPr>
          <p:cNvPr id="30" name="TextBox 30"/>
          <p:cNvSpPr txBox="1"/>
          <p:nvPr/>
        </p:nvSpPr>
        <p:spPr>
          <a:xfrm>
            <a:off x="13792630" y="2603783"/>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31" name="TextBox 31"/>
          <p:cNvSpPr txBox="1"/>
          <p:nvPr/>
        </p:nvSpPr>
        <p:spPr>
          <a:xfrm>
            <a:off x="14769111" y="2603783"/>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32" name="TextBox 32"/>
          <p:cNvSpPr txBox="1"/>
          <p:nvPr/>
        </p:nvSpPr>
        <p:spPr>
          <a:xfrm>
            <a:off x="15745185" y="2603783"/>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33" name="TextBox 33"/>
          <p:cNvSpPr txBox="1"/>
          <p:nvPr/>
        </p:nvSpPr>
        <p:spPr>
          <a:xfrm>
            <a:off x="16746977" y="2603783"/>
            <a:ext cx="184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4</a:t>
            </a:r>
          </a:p>
        </p:txBody>
      </p:sp>
      <p:sp>
        <p:nvSpPr>
          <p:cNvPr id="34" name="TextBox 34"/>
          <p:cNvSpPr txBox="1"/>
          <p:nvPr/>
        </p:nvSpPr>
        <p:spPr>
          <a:xfrm>
            <a:off x="13004090" y="3284663"/>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35" name="TextBox 35"/>
          <p:cNvSpPr txBox="1"/>
          <p:nvPr/>
        </p:nvSpPr>
        <p:spPr>
          <a:xfrm>
            <a:off x="13004090" y="4299076"/>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36" name="TextBox 36"/>
          <p:cNvSpPr txBox="1"/>
          <p:nvPr/>
        </p:nvSpPr>
        <p:spPr>
          <a:xfrm>
            <a:off x="13004328" y="5324475"/>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37" name="TextBox 37"/>
          <p:cNvSpPr txBox="1"/>
          <p:nvPr/>
        </p:nvSpPr>
        <p:spPr>
          <a:xfrm>
            <a:off x="13004328" y="6343650"/>
            <a:ext cx="184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4</a:t>
            </a:r>
          </a:p>
        </p:txBody>
      </p:sp>
      <p:sp>
        <p:nvSpPr>
          <p:cNvPr id="38" name="TextBox 38"/>
          <p:cNvSpPr txBox="1"/>
          <p:nvPr/>
        </p:nvSpPr>
        <p:spPr>
          <a:xfrm>
            <a:off x="8487879" y="2807411"/>
            <a:ext cx="3002637" cy="5562600"/>
          </a:xfrm>
          <a:prstGeom prst="rect">
            <a:avLst/>
          </a:prstGeom>
        </p:spPr>
        <p:txBody>
          <a:bodyPr lIns="0" tIns="0" rIns="0" bIns="0" rtlCol="0" anchor="t">
            <a:spAutoFit/>
          </a:bodyPr>
          <a:lstStyle/>
          <a:p>
            <a:pPr algn="ctr">
              <a:lnSpc>
                <a:spcPts val="3449"/>
              </a:lnSpc>
            </a:pPr>
            <a:r>
              <a:rPr lang="en-US" sz="2499" spc="244">
                <a:solidFill>
                  <a:srgbClr val="FF5959"/>
                </a:solidFill>
                <a:latin typeface="Oswald"/>
                <a:ea typeface="Oswald"/>
                <a:cs typeface="Oswald"/>
                <a:sym typeface="Oswald"/>
              </a:rPr>
              <a:t>(1,3)</a:t>
            </a:r>
            <a:r>
              <a:rPr lang="en-US" sz="2499" spc="244">
                <a:solidFill>
                  <a:srgbClr val="000000"/>
                </a:solidFill>
                <a:latin typeface="Oswald"/>
                <a:ea typeface="Oswald"/>
                <a:cs typeface="Oswald"/>
                <a:sym typeface="Oswald"/>
              </a:rPr>
              <a:t> &gt;? (1,2) + (2,3)</a:t>
            </a:r>
          </a:p>
          <a:p>
            <a:pPr algn="ctr">
              <a:lnSpc>
                <a:spcPts val="3449"/>
              </a:lnSpc>
            </a:pPr>
            <a:r>
              <a:rPr lang="en-US" sz="2499" spc="244">
                <a:solidFill>
                  <a:srgbClr val="000000"/>
                </a:solidFill>
                <a:latin typeface="Oswald"/>
                <a:ea typeface="Oswald"/>
                <a:cs typeface="Oswald"/>
                <a:sym typeface="Oswald"/>
              </a:rPr>
              <a:t>  ∞ &gt;? 3 + 2 ✓</a:t>
            </a:r>
          </a:p>
          <a:p>
            <a:pPr algn="ctr">
              <a:lnSpc>
                <a:spcPts val="3449"/>
              </a:lnSpc>
            </a:pPr>
            <a:r>
              <a:rPr lang="en-US" sz="2499" spc="244">
                <a:solidFill>
                  <a:srgbClr val="000000"/>
                </a:solidFill>
                <a:latin typeface="Oswald"/>
                <a:ea typeface="Oswald"/>
                <a:cs typeface="Oswald"/>
                <a:sym typeface="Oswald"/>
              </a:rPr>
              <a:t>(1,4) &gt;? (1,2) + (2,4)</a:t>
            </a:r>
          </a:p>
          <a:p>
            <a:pPr algn="ctr">
              <a:lnSpc>
                <a:spcPts val="3449"/>
              </a:lnSpc>
            </a:pPr>
            <a:r>
              <a:rPr lang="en-US" sz="2499" spc="244">
                <a:solidFill>
                  <a:srgbClr val="000000"/>
                </a:solidFill>
                <a:latin typeface="Oswald"/>
                <a:ea typeface="Oswald"/>
                <a:cs typeface="Oswald"/>
                <a:sym typeface="Oswald"/>
              </a:rPr>
              <a:t>7 &gt;? 3 + 15 X</a:t>
            </a:r>
          </a:p>
          <a:p>
            <a:pPr algn="ctr">
              <a:lnSpc>
                <a:spcPts val="3449"/>
              </a:lnSpc>
            </a:pPr>
            <a:r>
              <a:rPr lang="en-US" sz="2499" spc="244">
                <a:solidFill>
                  <a:srgbClr val="000000"/>
                </a:solidFill>
                <a:latin typeface="Oswald"/>
                <a:ea typeface="Oswald"/>
                <a:cs typeface="Oswald"/>
                <a:sym typeface="Oswald"/>
              </a:rPr>
              <a:t>(3,1) &gt;? (3,2) + (2,1)</a:t>
            </a:r>
          </a:p>
          <a:p>
            <a:pPr algn="ctr">
              <a:lnSpc>
                <a:spcPts val="3449"/>
              </a:lnSpc>
            </a:pPr>
            <a:r>
              <a:rPr lang="en-US" sz="2499" spc="244">
                <a:solidFill>
                  <a:srgbClr val="000000"/>
                </a:solidFill>
                <a:latin typeface="Oswald"/>
                <a:ea typeface="Oswald"/>
                <a:cs typeface="Oswald"/>
                <a:sym typeface="Oswald"/>
              </a:rPr>
              <a:t>5 &gt;? 8 + 8 X  </a:t>
            </a:r>
          </a:p>
          <a:p>
            <a:pPr algn="ctr">
              <a:lnSpc>
                <a:spcPts val="3449"/>
              </a:lnSpc>
            </a:pPr>
            <a:r>
              <a:rPr lang="en-US" sz="2499" spc="244">
                <a:solidFill>
                  <a:srgbClr val="000000"/>
                </a:solidFill>
                <a:latin typeface="Oswald"/>
                <a:ea typeface="Oswald"/>
                <a:cs typeface="Oswald"/>
                <a:sym typeface="Oswald"/>
              </a:rPr>
              <a:t>(3,4) &gt;? (3,2) + (2,4)</a:t>
            </a:r>
          </a:p>
          <a:p>
            <a:pPr algn="ctr">
              <a:lnSpc>
                <a:spcPts val="3449"/>
              </a:lnSpc>
            </a:pPr>
            <a:r>
              <a:rPr lang="en-US" sz="2499" spc="244">
                <a:solidFill>
                  <a:srgbClr val="000000"/>
                </a:solidFill>
                <a:latin typeface="Oswald"/>
                <a:ea typeface="Oswald"/>
                <a:cs typeface="Oswald"/>
                <a:sym typeface="Oswald"/>
              </a:rPr>
              <a:t>1 &gt;? 8 + 15 X</a:t>
            </a:r>
          </a:p>
          <a:p>
            <a:pPr algn="ctr">
              <a:lnSpc>
                <a:spcPts val="3449"/>
              </a:lnSpc>
            </a:pPr>
            <a:r>
              <a:rPr lang="en-US" sz="2499" spc="244">
                <a:solidFill>
                  <a:srgbClr val="000000"/>
                </a:solidFill>
                <a:latin typeface="Oswald"/>
                <a:ea typeface="Oswald"/>
                <a:cs typeface="Oswald"/>
                <a:sym typeface="Oswald"/>
              </a:rPr>
              <a:t>(4,1) &gt;? (4,2) + (2,1)</a:t>
            </a:r>
          </a:p>
          <a:p>
            <a:pPr algn="ctr">
              <a:lnSpc>
                <a:spcPts val="3449"/>
              </a:lnSpc>
            </a:pPr>
            <a:r>
              <a:rPr lang="en-US" sz="2499" spc="244">
                <a:solidFill>
                  <a:srgbClr val="000000"/>
                </a:solidFill>
                <a:latin typeface="Oswald"/>
                <a:ea typeface="Oswald"/>
                <a:cs typeface="Oswald"/>
                <a:sym typeface="Oswald"/>
              </a:rPr>
              <a:t>2 &gt;? 5 + 8 X</a:t>
            </a:r>
          </a:p>
          <a:p>
            <a:pPr algn="ctr">
              <a:lnSpc>
                <a:spcPts val="3449"/>
              </a:lnSpc>
            </a:pPr>
            <a:r>
              <a:rPr lang="en-US" sz="2499" spc="244">
                <a:solidFill>
                  <a:srgbClr val="FF5959"/>
                </a:solidFill>
                <a:latin typeface="Oswald"/>
                <a:ea typeface="Oswald"/>
                <a:cs typeface="Oswald"/>
                <a:sym typeface="Oswald"/>
              </a:rPr>
              <a:t>(4,3)</a:t>
            </a:r>
            <a:r>
              <a:rPr lang="en-US" sz="2499" spc="244">
                <a:solidFill>
                  <a:srgbClr val="000000"/>
                </a:solidFill>
                <a:latin typeface="Oswald"/>
                <a:ea typeface="Oswald"/>
                <a:cs typeface="Oswald"/>
                <a:sym typeface="Oswald"/>
              </a:rPr>
              <a:t> &gt;? (4,2) + (2,3)</a:t>
            </a:r>
          </a:p>
          <a:p>
            <a:pPr algn="ctr">
              <a:lnSpc>
                <a:spcPts val="3449"/>
              </a:lnSpc>
            </a:pPr>
            <a:r>
              <a:rPr lang="en-US" sz="2499" spc="244">
                <a:solidFill>
                  <a:srgbClr val="000000"/>
                </a:solidFill>
                <a:latin typeface="Oswald"/>
                <a:ea typeface="Oswald"/>
                <a:cs typeface="Oswald"/>
                <a:sym typeface="Oswald"/>
              </a:rPr>
              <a:t>∞ &gt;? 5 + 2 ✓</a:t>
            </a:r>
          </a:p>
          <a:p>
            <a:pPr algn="ctr">
              <a:lnSpc>
                <a:spcPts val="3449"/>
              </a:lnSpc>
              <a:spcBef>
                <a:spcPct val="0"/>
              </a:spcBef>
            </a:pPr>
            <a:r>
              <a:rPr lang="en-US" sz="2499" spc="244">
                <a:solidFill>
                  <a:srgbClr val="000000"/>
                </a:solidFill>
                <a:latin typeface="Oswald"/>
                <a:ea typeface="Oswald"/>
                <a:cs typeface="Oswald"/>
                <a:sym typeface="Oswald"/>
              </a:rPr>
              <a:t> </a:t>
            </a:r>
          </a:p>
        </p:txBody>
      </p:sp>
      <p:sp>
        <p:nvSpPr>
          <p:cNvPr id="39" name="TextBox 39"/>
          <p:cNvSpPr txBox="1"/>
          <p:nvPr/>
        </p:nvSpPr>
        <p:spPr>
          <a:xfrm>
            <a:off x="12897446" y="7279399"/>
            <a:ext cx="4686211" cy="127635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2.SATIR VE 2. SÜTUN A(1) TABLOSUNDAN DEĞERLER DOLDURULDU.</a:t>
            </a:r>
          </a:p>
        </p:txBody>
      </p:sp>
      <p:sp>
        <p:nvSpPr>
          <p:cNvPr id="40" name="TextBox 40"/>
          <p:cNvSpPr txBox="1"/>
          <p:nvPr/>
        </p:nvSpPr>
        <p:spPr>
          <a:xfrm>
            <a:off x="5171464" y="182395"/>
            <a:ext cx="8010227" cy="502920"/>
          </a:xfrm>
          <a:prstGeom prst="rect">
            <a:avLst/>
          </a:prstGeom>
        </p:spPr>
        <p:txBody>
          <a:bodyPr lIns="0" tIns="0" rIns="0" bIns="0" rtlCol="0" anchor="t">
            <a:spAutoFit/>
          </a:bodyPr>
          <a:lstStyle/>
          <a:p>
            <a:pPr algn="ctr">
              <a:lnSpc>
                <a:spcPts val="4140"/>
              </a:lnSpc>
              <a:spcBef>
                <a:spcPct val="0"/>
              </a:spcBef>
            </a:pPr>
            <a:r>
              <a:rPr lang="en-US" sz="3000" spc="294">
                <a:solidFill>
                  <a:srgbClr val="000000"/>
                </a:solidFill>
                <a:latin typeface="Libre Baskerville"/>
                <a:ea typeface="Libre Baskerville"/>
                <a:cs typeface="Libre Baskerville"/>
                <a:sym typeface="Libre Baskerville"/>
              </a:rPr>
              <a:t>FLOYD-WARSHALL 3.AŞAMA K=2</a:t>
            </a:r>
          </a:p>
        </p:txBody>
      </p:sp>
      <p:sp>
        <p:nvSpPr>
          <p:cNvPr id="41" name="Freeform 41"/>
          <p:cNvSpPr/>
          <p:nvPr/>
        </p:nvSpPr>
        <p:spPr>
          <a:xfrm>
            <a:off x="15240552" y="8555749"/>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42" name="Freeform 42"/>
          <p:cNvSpPr/>
          <p:nvPr/>
        </p:nvSpPr>
        <p:spPr>
          <a:xfrm>
            <a:off x="-4653346" y="-3249329"/>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Tree>
  </p:cSld>
  <p:clrMapOvr>
    <a:masterClrMapping/>
  </p:clrMapOvr>
  <p:transition>
    <p:cover dir="d"/>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Freeform 2"/>
          <p:cNvSpPr/>
          <p:nvPr/>
        </p:nvSpPr>
        <p:spPr>
          <a:xfrm rot="-1266137">
            <a:off x="-2016410" y="6221128"/>
            <a:ext cx="5210769" cy="6721137"/>
          </a:xfrm>
          <a:custGeom>
            <a:avLst/>
            <a:gdLst/>
            <a:ahLst/>
            <a:cxnLst/>
            <a:rect l="l" t="t" r="r" b="b"/>
            <a:pathLst>
              <a:path w="5210769" h="6721137">
                <a:moveTo>
                  <a:pt x="0" y="0"/>
                </a:moveTo>
                <a:lnTo>
                  <a:pt x="5210769" y="0"/>
                </a:lnTo>
                <a:lnTo>
                  <a:pt x="5210769" y="6721136"/>
                </a:lnTo>
                <a:lnTo>
                  <a:pt x="0" y="67211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3" name="Freeform 3"/>
          <p:cNvSpPr/>
          <p:nvPr/>
        </p:nvSpPr>
        <p:spPr>
          <a:xfrm>
            <a:off x="14535180" y="-2857500"/>
            <a:ext cx="6626483" cy="5715000"/>
          </a:xfrm>
          <a:custGeom>
            <a:avLst/>
            <a:gdLst/>
            <a:ahLst/>
            <a:cxnLst/>
            <a:rect l="l" t="t" r="r" b="b"/>
            <a:pathLst>
              <a:path w="6626483" h="5715000">
                <a:moveTo>
                  <a:pt x="0" y="0"/>
                </a:moveTo>
                <a:lnTo>
                  <a:pt x="6626484" y="0"/>
                </a:lnTo>
                <a:lnTo>
                  <a:pt x="6626484" y="5715000"/>
                </a:lnTo>
                <a:lnTo>
                  <a:pt x="0" y="5715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4" name="TextBox 4"/>
          <p:cNvSpPr txBox="1"/>
          <p:nvPr/>
        </p:nvSpPr>
        <p:spPr>
          <a:xfrm>
            <a:off x="2222971" y="650557"/>
            <a:ext cx="8321725" cy="680086"/>
          </a:xfrm>
          <a:prstGeom prst="rect">
            <a:avLst/>
          </a:prstGeom>
        </p:spPr>
        <p:txBody>
          <a:bodyPr lIns="0" tIns="0" rIns="0" bIns="0" rtlCol="0" anchor="t">
            <a:spAutoFit/>
          </a:bodyPr>
          <a:lstStyle/>
          <a:p>
            <a:pPr algn="ctr">
              <a:lnSpc>
                <a:spcPts val="5519"/>
              </a:lnSpc>
              <a:spcBef>
                <a:spcPct val="0"/>
              </a:spcBef>
            </a:pPr>
            <a:r>
              <a:rPr lang="en-US" sz="3999" spc="391">
                <a:solidFill>
                  <a:srgbClr val="000000"/>
                </a:solidFill>
                <a:latin typeface="Libre Baskerville"/>
                <a:ea typeface="Libre Baskerville"/>
                <a:cs typeface="Libre Baskerville"/>
                <a:sym typeface="Libre Baskerville"/>
              </a:rPr>
              <a:t>EN KISA YOL PROBLEMİ  </a:t>
            </a:r>
          </a:p>
        </p:txBody>
      </p:sp>
      <p:sp>
        <p:nvSpPr>
          <p:cNvPr id="5" name="TextBox 5"/>
          <p:cNvSpPr txBox="1"/>
          <p:nvPr/>
        </p:nvSpPr>
        <p:spPr>
          <a:xfrm>
            <a:off x="2784279" y="2196913"/>
            <a:ext cx="11472058" cy="1266825"/>
          </a:xfrm>
          <a:prstGeom prst="rect">
            <a:avLst/>
          </a:prstGeom>
        </p:spPr>
        <p:txBody>
          <a:bodyPr lIns="0" tIns="0" rIns="0" bIns="0" rtlCol="0" anchor="t">
            <a:spAutoFit/>
          </a:bodyPr>
          <a:lstStyle/>
          <a:p>
            <a:pPr marL="539749" lvl="1" indent="-269875" algn="l">
              <a:lnSpc>
                <a:spcPts val="3449"/>
              </a:lnSpc>
              <a:buFont typeface="Arial"/>
              <a:buChar char="•"/>
            </a:pPr>
            <a:r>
              <a:rPr lang="en-US" sz="2499" spc="244">
                <a:solidFill>
                  <a:srgbClr val="000000"/>
                </a:solidFill>
                <a:latin typeface="Libre Baskerville"/>
                <a:ea typeface="Libre Baskerville"/>
                <a:cs typeface="Libre Baskerville"/>
                <a:sym typeface="Libre Baskerville"/>
              </a:rPr>
              <a:t>EN KISA YOL PROBLEMI, BIR ÇIZGEDE IKI DÜĞÜM ARASINDA GIDILEBILECEK EN KISA MESAFEYI (VEYA EN DÜŞÜK MALIYETI) BULMA PROBLEMIDIR</a:t>
            </a:r>
          </a:p>
        </p:txBody>
      </p:sp>
      <p:sp>
        <p:nvSpPr>
          <p:cNvPr id="6" name="TextBox 6"/>
          <p:cNvSpPr txBox="1"/>
          <p:nvPr/>
        </p:nvSpPr>
        <p:spPr>
          <a:xfrm>
            <a:off x="3400271" y="3873313"/>
            <a:ext cx="11281085" cy="1266825"/>
          </a:xfrm>
          <a:prstGeom prst="rect">
            <a:avLst/>
          </a:prstGeom>
        </p:spPr>
        <p:txBody>
          <a:bodyPr lIns="0" tIns="0" rIns="0" bIns="0" rtlCol="0" anchor="t">
            <a:spAutoFit/>
          </a:bodyPr>
          <a:lstStyle/>
          <a:p>
            <a:pPr marL="539749" lvl="1" indent="-269875" algn="l">
              <a:lnSpc>
                <a:spcPts val="3449"/>
              </a:lnSpc>
              <a:buFont typeface="Arial"/>
              <a:buChar char="•"/>
            </a:pPr>
            <a:r>
              <a:rPr lang="en-US" sz="2499" spc="244">
                <a:solidFill>
                  <a:srgbClr val="000000"/>
                </a:solidFill>
                <a:latin typeface="Libre Baskerville"/>
                <a:ea typeface="Libre Baskerville"/>
                <a:cs typeface="Libre Baskerville"/>
                <a:sym typeface="Libre Baskerville"/>
              </a:rPr>
              <a:t>EN KISA YOLLAR DÖNGÜLER IÇEREMEZ, ANCAK NEGATIF BAĞLANTI DEĞERLERI BULUNDURABILIRLER.  </a:t>
            </a:r>
          </a:p>
        </p:txBody>
      </p:sp>
      <p:sp>
        <p:nvSpPr>
          <p:cNvPr id="7" name="TextBox 7"/>
          <p:cNvSpPr txBox="1"/>
          <p:nvPr/>
        </p:nvSpPr>
        <p:spPr>
          <a:xfrm>
            <a:off x="4547557" y="5549713"/>
            <a:ext cx="10594769" cy="1266825"/>
          </a:xfrm>
          <a:prstGeom prst="rect">
            <a:avLst/>
          </a:prstGeom>
        </p:spPr>
        <p:txBody>
          <a:bodyPr lIns="0" tIns="0" rIns="0" bIns="0" rtlCol="0" anchor="t">
            <a:spAutoFit/>
          </a:bodyPr>
          <a:lstStyle/>
          <a:p>
            <a:pPr marL="539749" lvl="1" indent="-269875" algn="l">
              <a:lnSpc>
                <a:spcPts val="3449"/>
              </a:lnSpc>
              <a:buFont typeface="Arial"/>
              <a:buChar char="•"/>
            </a:pPr>
            <a:r>
              <a:rPr lang="en-US" sz="2499" spc="244">
                <a:solidFill>
                  <a:srgbClr val="000000"/>
                </a:solidFill>
                <a:latin typeface="Libre Baskerville"/>
                <a:ea typeface="Libre Baskerville"/>
                <a:cs typeface="Libre Baskerville"/>
                <a:sym typeface="Libre Baskerville"/>
              </a:rPr>
              <a:t>“N” TANE DÜĞÜMÜN OLDUĞU BIR GRAFTA EN KISA YOL “N-1” KENARDAN DAHA FAZLA KENARA SAHIP OLAMAZ.</a:t>
            </a:r>
          </a:p>
        </p:txBody>
      </p:sp>
    </p:spTree>
  </p:cSld>
  <p:clrMapOvr>
    <a:masterClrMapping/>
  </p:clrMapOvr>
  <p:transition>
    <p:push/>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grpSp>
        <p:nvGrpSpPr>
          <p:cNvPr id="2" name="Group 2"/>
          <p:cNvGrpSpPr/>
          <p:nvPr/>
        </p:nvGrpSpPr>
        <p:grpSpPr>
          <a:xfrm>
            <a:off x="1246727" y="2347718"/>
            <a:ext cx="1712215" cy="171221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4479"/>
                </a:lnSpc>
                <a:spcBef>
                  <a:spcPct val="0"/>
                </a:spcBef>
              </a:pPr>
              <a:r>
                <a:rPr lang="en-US" sz="3199">
                  <a:solidFill>
                    <a:srgbClr val="000000"/>
                  </a:solidFill>
                  <a:latin typeface="Abril Fatface"/>
                  <a:ea typeface="Abril Fatface"/>
                  <a:cs typeface="Abril Fatface"/>
                  <a:sym typeface="Abril Fatface"/>
                </a:rPr>
                <a:t>1</a:t>
              </a:r>
            </a:p>
          </p:txBody>
        </p:sp>
      </p:grpSp>
      <p:grpSp>
        <p:nvGrpSpPr>
          <p:cNvPr id="5" name="Group 5"/>
          <p:cNvGrpSpPr/>
          <p:nvPr/>
        </p:nvGrpSpPr>
        <p:grpSpPr>
          <a:xfrm>
            <a:off x="5875420" y="2347718"/>
            <a:ext cx="1712215" cy="171221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2</a:t>
              </a:r>
            </a:p>
          </p:txBody>
        </p:sp>
      </p:grpSp>
      <p:grpSp>
        <p:nvGrpSpPr>
          <p:cNvPr id="8" name="Group 8"/>
          <p:cNvGrpSpPr/>
          <p:nvPr/>
        </p:nvGrpSpPr>
        <p:grpSpPr>
          <a:xfrm>
            <a:off x="5875420" y="7573242"/>
            <a:ext cx="1712215" cy="171221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3</a:t>
              </a:r>
            </a:p>
          </p:txBody>
        </p:sp>
      </p:grpSp>
      <p:grpSp>
        <p:nvGrpSpPr>
          <p:cNvPr id="11" name="Group 11"/>
          <p:cNvGrpSpPr/>
          <p:nvPr/>
        </p:nvGrpSpPr>
        <p:grpSpPr>
          <a:xfrm>
            <a:off x="1246727" y="7573242"/>
            <a:ext cx="1712215" cy="171221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3" name="TextBox 13"/>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4</a:t>
              </a:r>
            </a:p>
          </p:txBody>
        </p:sp>
      </p:grpSp>
      <p:sp>
        <p:nvSpPr>
          <p:cNvPr id="14" name="AutoShape 14"/>
          <p:cNvSpPr/>
          <p:nvPr/>
        </p:nvSpPr>
        <p:spPr>
          <a:xfrm>
            <a:off x="2977473" y="2961923"/>
            <a:ext cx="2969589"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15" name="AutoShape 15"/>
          <p:cNvSpPr/>
          <p:nvPr/>
        </p:nvSpPr>
        <p:spPr>
          <a:xfrm flipH="1">
            <a:off x="2977535" y="3214178"/>
            <a:ext cx="2931398" cy="19096"/>
          </a:xfrm>
          <a:prstGeom prst="line">
            <a:avLst/>
          </a:prstGeom>
          <a:ln w="19050" cap="flat">
            <a:solidFill>
              <a:srgbClr val="000000"/>
            </a:solidFill>
            <a:prstDash val="solid"/>
            <a:headEnd type="none" w="sm" len="sm"/>
            <a:tailEnd type="arrow" w="med" len="sm"/>
          </a:ln>
        </p:spPr>
        <p:txBody>
          <a:bodyPr/>
          <a:lstStyle/>
          <a:p>
            <a:endParaRPr lang="tr-TR"/>
          </a:p>
        </p:txBody>
      </p:sp>
      <p:sp>
        <p:nvSpPr>
          <p:cNvPr id="16" name="AutoShape 16"/>
          <p:cNvSpPr/>
          <p:nvPr/>
        </p:nvSpPr>
        <p:spPr>
          <a:xfrm flipH="1" flipV="1">
            <a:off x="2593252" y="3965240"/>
            <a:ext cx="3438697" cy="3999064"/>
          </a:xfrm>
          <a:prstGeom prst="line">
            <a:avLst/>
          </a:prstGeom>
          <a:ln w="19050" cap="flat">
            <a:solidFill>
              <a:srgbClr val="000000"/>
            </a:solidFill>
            <a:prstDash val="solid"/>
            <a:headEnd type="none" w="sm" len="sm"/>
            <a:tailEnd type="arrow" w="med" len="sm"/>
          </a:ln>
        </p:spPr>
        <p:txBody>
          <a:bodyPr/>
          <a:lstStyle/>
          <a:p>
            <a:endParaRPr lang="tr-TR"/>
          </a:p>
        </p:txBody>
      </p:sp>
      <p:sp>
        <p:nvSpPr>
          <p:cNvPr id="17" name="AutoShape 17"/>
          <p:cNvSpPr/>
          <p:nvPr/>
        </p:nvSpPr>
        <p:spPr>
          <a:xfrm>
            <a:off x="6741053" y="4059933"/>
            <a:ext cx="0" cy="3491846"/>
          </a:xfrm>
          <a:prstGeom prst="line">
            <a:avLst/>
          </a:prstGeom>
          <a:ln w="19050" cap="flat">
            <a:solidFill>
              <a:srgbClr val="000000"/>
            </a:solidFill>
            <a:prstDash val="solid"/>
            <a:headEnd type="none" w="sm" len="sm"/>
            <a:tailEnd type="arrow" w="med" len="sm"/>
          </a:ln>
        </p:spPr>
        <p:txBody>
          <a:bodyPr/>
          <a:lstStyle/>
          <a:p>
            <a:endParaRPr lang="tr-TR"/>
          </a:p>
        </p:txBody>
      </p:sp>
      <p:sp>
        <p:nvSpPr>
          <p:cNvPr id="18" name="AutoShape 18"/>
          <p:cNvSpPr/>
          <p:nvPr/>
        </p:nvSpPr>
        <p:spPr>
          <a:xfrm>
            <a:off x="2220764" y="4081396"/>
            <a:ext cx="0" cy="3453655"/>
          </a:xfrm>
          <a:prstGeom prst="line">
            <a:avLst/>
          </a:prstGeom>
          <a:ln w="19050" cap="flat">
            <a:solidFill>
              <a:srgbClr val="000000"/>
            </a:solidFill>
            <a:prstDash val="solid"/>
            <a:headEnd type="none" w="sm" len="sm"/>
            <a:tailEnd type="arrow" w="med" len="sm"/>
          </a:ln>
        </p:spPr>
        <p:txBody>
          <a:bodyPr/>
          <a:lstStyle/>
          <a:p>
            <a:endParaRPr lang="tr-TR"/>
          </a:p>
        </p:txBody>
      </p:sp>
      <p:sp>
        <p:nvSpPr>
          <p:cNvPr id="19" name="AutoShape 19"/>
          <p:cNvSpPr/>
          <p:nvPr/>
        </p:nvSpPr>
        <p:spPr>
          <a:xfrm flipH="1">
            <a:off x="2977473" y="8347152"/>
            <a:ext cx="2830216"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20" name="AutoShape 20"/>
          <p:cNvSpPr/>
          <p:nvPr/>
        </p:nvSpPr>
        <p:spPr>
          <a:xfrm flipH="1" flipV="1">
            <a:off x="1849289" y="4059933"/>
            <a:ext cx="0" cy="3606421"/>
          </a:xfrm>
          <a:prstGeom prst="line">
            <a:avLst/>
          </a:prstGeom>
          <a:ln w="19050" cap="flat">
            <a:solidFill>
              <a:srgbClr val="000000"/>
            </a:solidFill>
            <a:prstDash val="solid"/>
            <a:headEnd type="none" w="sm" len="sm"/>
            <a:tailEnd type="arrow" w="med" len="sm"/>
          </a:ln>
        </p:spPr>
        <p:txBody>
          <a:bodyPr/>
          <a:lstStyle/>
          <a:p>
            <a:endParaRPr lang="tr-TR"/>
          </a:p>
        </p:txBody>
      </p:sp>
      <p:sp>
        <p:nvSpPr>
          <p:cNvPr id="21" name="TextBox 21"/>
          <p:cNvSpPr txBox="1"/>
          <p:nvPr/>
        </p:nvSpPr>
        <p:spPr>
          <a:xfrm>
            <a:off x="2516397" y="5583225"/>
            <a:ext cx="15371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7</a:t>
            </a:r>
          </a:p>
        </p:txBody>
      </p:sp>
      <p:sp>
        <p:nvSpPr>
          <p:cNvPr id="22" name="TextBox 22"/>
          <p:cNvSpPr txBox="1"/>
          <p:nvPr/>
        </p:nvSpPr>
        <p:spPr>
          <a:xfrm>
            <a:off x="1423539" y="5583225"/>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23" name="TextBox 23"/>
          <p:cNvSpPr txBox="1"/>
          <p:nvPr/>
        </p:nvSpPr>
        <p:spPr>
          <a:xfrm>
            <a:off x="4322407" y="3358955"/>
            <a:ext cx="189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8</a:t>
            </a:r>
          </a:p>
        </p:txBody>
      </p:sp>
      <p:sp>
        <p:nvSpPr>
          <p:cNvPr id="24" name="TextBox 24"/>
          <p:cNvSpPr txBox="1"/>
          <p:nvPr/>
        </p:nvSpPr>
        <p:spPr>
          <a:xfrm>
            <a:off x="4311394" y="2399948"/>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25" name="TextBox 25"/>
          <p:cNvSpPr txBox="1"/>
          <p:nvPr/>
        </p:nvSpPr>
        <p:spPr>
          <a:xfrm>
            <a:off x="4402894" y="5397488"/>
            <a:ext cx="182285"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5</a:t>
            </a:r>
          </a:p>
        </p:txBody>
      </p:sp>
      <p:sp>
        <p:nvSpPr>
          <p:cNvPr id="26" name="TextBox 26"/>
          <p:cNvSpPr txBox="1"/>
          <p:nvPr/>
        </p:nvSpPr>
        <p:spPr>
          <a:xfrm>
            <a:off x="4324431" y="8490027"/>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27" name="TextBox 27"/>
          <p:cNvSpPr txBox="1"/>
          <p:nvPr/>
        </p:nvSpPr>
        <p:spPr>
          <a:xfrm>
            <a:off x="7102705" y="5397488"/>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28" name="TextBox 28"/>
          <p:cNvSpPr txBox="1"/>
          <p:nvPr/>
        </p:nvSpPr>
        <p:spPr>
          <a:xfrm>
            <a:off x="15467921" y="2399948"/>
            <a:ext cx="609243" cy="419100"/>
          </a:xfrm>
          <a:prstGeom prst="rect">
            <a:avLst/>
          </a:prstGeom>
        </p:spPr>
        <p:txBody>
          <a:bodyPr lIns="0" tIns="0" rIns="0" bIns="0" rtlCol="0" anchor="t">
            <a:spAutoFit/>
          </a:bodyPr>
          <a:lstStyle/>
          <a:p>
            <a:pPr algn="just">
              <a:lnSpc>
                <a:spcPts val="3449"/>
              </a:lnSpc>
              <a:spcBef>
                <a:spcPct val="0"/>
              </a:spcBef>
            </a:pPr>
            <a:r>
              <a:rPr lang="en-US" sz="2499" spc="244">
                <a:solidFill>
                  <a:srgbClr val="000000"/>
                </a:solidFill>
                <a:latin typeface="Oswald"/>
                <a:ea typeface="Oswald"/>
                <a:cs typeface="Oswald"/>
                <a:sym typeface="Oswald"/>
              </a:rPr>
              <a:t>A(3)</a:t>
            </a:r>
          </a:p>
        </p:txBody>
      </p:sp>
      <p:graphicFrame>
        <p:nvGraphicFramePr>
          <p:cNvPr id="29" name="Table 29"/>
          <p:cNvGraphicFramePr>
            <a:graphicFrameLocks noGrp="1"/>
          </p:cNvGraphicFramePr>
          <p:nvPr/>
        </p:nvGraphicFramePr>
        <p:xfrm>
          <a:off x="13912733" y="3437994"/>
          <a:ext cx="3852124" cy="3923385"/>
        </p:xfrm>
        <a:graphic>
          <a:graphicData uri="http://schemas.openxmlformats.org/drawingml/2006/table">
            <a:tbl>
              <a:tblPr/>
              <a:tblGrid>
                <a:gridCol w="963031">
                  <a:extLst>
                    <a:ext uri="{9D8B030D-6E8A-4147-A177-3AD203B41FA5}">
                      <a16:colId xmlns:a16="http://schemas.microsoft.com/office/drawing/2014/main" val="20000"/>
                    </a:ext>
                  </a:extLst>
                </a:gridCol>
                <a:gridCol w="963031">
                  <a:extLst>
                    <a:ext uri="{9D8B030D-6E8A-4147-A177-3AD203B41FA5}">
                      <a16:colId xmlns:a16="http://schemas.microsoft.com/office/drawing/2014/main" val="20001"/>
                    </a:ext>
                  </a:extLst>
                </a:gridCol>
                <a:gridCol w="963031">
                  <a:extLst>
                    <a:ext uri="{9D8B030D-6E8A-4147-A177-3AD203B41FA5}">
                      <a16:colId xmlns:a16="http://schemas.microsoft.com/office/drawing/2014/main" val="20002"/>
                    </a:ext>
                  </a:extLst>
                </a:gridCol>
                <a:gridCol w="963031">
                  <a:extLst>
                    <a:ext uri="{9D8B030D-6E8A-4147-A177-3AD203B41FA5}">
                      <a16:colId xmlns:a16="http://schemas.microsoft.com/office/drawing/2014/main" val="20003"/>
                    </a:ext>
                  </a:extLst>
                </a:gridCol>
              </a:tblGrid>
              <a:tr h="865656">
                <a:tc>
                  <a:txBody>
                    <a:bodyPr/>
                    <a:lstStyle/>
                    <a:p>
                      <a:pPr algn="ctr">
                        <a:lnSpc>
                          <a:spcPts val="2520"/>
                        </a:lnSpc>
                        <a:defRPr/>
                      </a:pPr>
                      <a:r>
                        <a:rPr lang="en-US" sz="18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520"/>
                        </a:lnSpc>
                        <a:defRPr/>
                      </a:pPr>
                      <a:r>
                        <a:rPr lang="en-US" sz="1800">
                          <a:solidFill>
                            <a:srgbClr val="000000"/>
                          </a:solidFill>
                          <a:latin typeface="Oswald"/>
                          <a:ea typeface="Oswald"/>
                          <a:cs typeface="Oswald"/>
                          <a:sym typeface="Oswald"/>
                        </a:rPr>
                        <a:t>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2520"/>
                        </a:lnSpc>
                        <a:defRPr/>
                      </a:pPr>
                      <a:r>
                        <a:rPr lang="en-US" sz="1800">
                          <a:solidFill>
                            <a:srgbClr val="000000"/>
                          </a:solidFill>
                          <a:latin typeface="Oswald"/>
                          <a:ea typeface="Oswald"/>
                          <a:cs typeface="Oswald"/>
                          <a:sym typeface="Oswa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520"/>
                        </a:lnSpc>
                        <a:defRPr/>
                      </a:pPr>
                      <a:r>
                        <a:rPr lang="en-US" sz="1800">
                          <a:solidFill>
                            <a:srgbClr val="000000"/>
                          </a:solidFill>
                          <a:latin typeface="Oswald"/>
                          <a:ea typeface="Oswald"/>
                          <a:cs typeface="Oswald"/>
                          <a:sym typeface="Oswald"/>
                        </a:rPr>
                        <a:t>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extLst>
                  <a:ext uri="{0D108BD9-81ED-4DB2-BD59-A6C34878D82A}">
                    <a16:rowId xmlns:a16="http://schemas.microsoft.com/office/drawing/2014/main" val="10000"/>
                  </a:ext>
                </a:extLst>
              </a:tr>
              <a:tr h="1038326">
                <a:tc>
                  <a:txBody>
                    <a:bodyPr/>
                    <a:lstStyle/>
                    <a:p>
                      <a:pPr algn="ctr">
                        <a:lnSpc>
                          <a:spcPts val="2520"/>
                        </a:lnSpc>
                        <a:defRPr/>
                      </a:pPr>
                      <a:r>
                        <a:rPr lang="en-US" sz="1800">
                          <a:solidFill>
                            <a:srgbClr val="000000"/>
                          </a:solidFill>
                          <a:latin typeface="Oswald"/>
                          <a:ea typeface="Oswald"/>
                          <a:cs typeface="Oswald"/>
                          <a:sym typeface="Oswald"/>
                        </a:rPr>
                        <a:t>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2520"/>
                        </a:lnSpc>
                        <a:defRPr/>
                      </a:pPr>
                      <a:r>
                        <a:rPr lang="en-US" sz="18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520"/>
                        </a:lnSpc>
                        <a:defRPr/>
                      </a:pPr>
                      <a:r>
                        <a:rPr lang="en-US" sz="1800">
                          <a:solidFill>
                            <a:srgbClr val="000000"/>
                          </a:solidFill>
                          <a:latin typeface="Oswald"/>
                          <a:ea typeface="Oswald"/>
                          <a:cs typeface="Oswald"/>
                          <a:sym typeface="Oswa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3079"/>
                        </a:lnSpc>
                        <a:defRPr/>
                      </a:pPr>
                      <a:r>
                        <a:rPr lang="en-US" sz="2199">
                          <a:solidFill>
                            <a:srgbClr val="000000"/>
                          </a:solidFill>
                          <a:latin typeface="Oswald"/>
                          <a:ea typeface="Oswald"/>
                          <a:cs typeface="Oswald"/>
                          <a:sym typeface="Oswald"/>
                        </a:rPr>
                        <a:t>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extLst>
                  <a:ext uri="{0D108BD9-81ED-4DB2-BD59-A6C34878D82A}">
                    <a16:rowId xmlns:a16="http://schemas.microsoft.com/office/drawing/2014/main" val="10001"/>
                  </a:ext>
                </a:extLst>
              </a:tr>
              <a:tr h="1038326">
                <a:tc>
                  <a:txBody>
                    <a:bodyPr/>
                    <a:lstStyle/>
                    <a:p>
                      <a:pPr algn="ctr">
                        <a:lnSpc>
                          <a:spcPts val="2520"/>
                        </a:lnSpc>
                        <a:defRPr/>
                      </a:pPr>
                      <a:r>
                        <a:rPr lang="en-US" sz="1800">
                          <a:solidFill>
                            <a:srgbClr val="000000"/>
                          </a:solidFill>
                          <a:latin typeface="Oswald"/>
                          <a:ea typeface="Oswald"/>
                          <a:cs typeface="Oswald"/>
                          <a:sym typeface="Oswa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3079"/>
                        </a:lnSpc>
                        <a:defRPr/>
                      </a:pPr>
                      <a:r>
                        <a:rPr lang="en-US" sz="2199">
                          <a:solidFill>
                            <a:srgbClr val="000000"/>
                          </a:solidFill>
                          <a:latin typeface="Oswald"/>
                          <a:ea typeface="Oswald"/>
                          <a:cs typeface="Oswald"/>
                          <a:sym typeface="Oswald"/>
                        </a:rPr>
                        <a:t>8</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3079"/>
                        </a:lnSpc>
                        <a:defRPr/>
                      </a:pPr>
                      <a:r>
                        <a:rPr lang="en-US" sz="2199">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520"/>
                        </a:lnSpc>
                        <a:defRPr/>
                      </a:pPr>
                      <a:r>
                        <a:rPr lang="en-US" sz="1800">
                          <a:solidFill>
                            <a:srgbClr val="000000"/>
                          </a:solidFill>
                          <a:latin typeface="Oswald"/>
                          <a:ea typeface="Oswald"/>
                          <a:cs typeface="Oswald"/>
                          <a:sym typeface="Oswald"/>
                        </a:rPr>
                        <a:t>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extLst>
                  <a:ext uri="{0D108BD9-81ED-4DB2-BD59-A6C34878D82A}">
                    <a16:rowId xmlns:a16="http://schemas.microsoft.com/office/drawing/2014/main" val="10002"/>
                  </a:ext>
                </a:extLst>
              </a:tr>
              <a:tr h="981077">
                <a:tc>
                  <a:txBody>
                    <a:bodyPr/>
                    <a:lstStyle/>
                    <a:p>
                      <a:pPr algn="ctr">
                        <a:lnSpc>
                          <a:spcPts val="2520"/>
                        </a:lnSpc>
                        <a:defRPr/>
                      </a:pPr>
                      <a:r>
                        <a:rPr lang="en-US" sz="1800">
                          <a:solidFill>
                            <a:srgbClr val="000000"/>
                          </a:solidFill>
                          <a:latin typeface="Oswald"/>
                          <a:ea typeface="Oswald"/>
                          <a:cs typeface="Oswald"/>
                          <a:sym typeface="Oswa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3079"/>
                        </a:lnSpc>
                        <a:defRPr/>
                      </a:pPr>
                      <a:r>
                        <a:rPr lang="en-US" sz="2199">
                          <a:solidFill>
                            <a:srgbClr val="000000"/>
                          </a:solidFill>
                          <a:latin typeface="Oswald"/>
                          <a:ea typeface="Oswald"/>
                          <a:cs typeface="Oswald"/>
                          <a:sym typeface="Oswa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3219"/>
                        </a:lnSpc>
                        <a:defRPr/>
                      </a:pPr>
                      <a:r>
                        <a:rPr lang="en-US" sz="2299">
                          <a:solidFill>
                            <a:srgbClr val="000000"/>
                          </a:solidFill>
                          <a:latin typeface="Oswald"/>
                          <a:ea typeface="Oswald"/>
                          <a:cs typeface="Oswald"/>
                          <a:sym typeface="Oswald"/>
                        </a:rPr>
                        <a:t>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520"/>
                        </a:lnSpc>
                        <a:defRPr/>
                      </a:pPr>
                      <a:r>
                        <a:rPr lang="en-US" sz="18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bl>
          </a:graphicData>
        </a:graphic>
      </p:graphicFrame>
      <p:sp>
        <p:nvSpPr>
          <p:cNvPr id="30" name="TextBox 30"/>
          <p:cNvSpPr txBox="1"/>
          <p:nvPr/>
        </p:nvSpPr>
        <p:spPr>
          <a:xfrm>
            <a:off x="14298189" y="2957161"/>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31" name="TextBox 31"/>
          <p:cNvSpPr txBox="1"/>
          <p:nvPr/>
        </p:nvSpPr>
        <p:spPr>
          <a:xfrm>
            <a:off x="15274669" y="2957161"/>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32" name="TextBox 32"/>
          <p:cNvSpPr txBox="1"/>
          <p:nvPr/>
        </p:nvSpPr>
        <p:spPr>
          <a:xfrm>
            <a:off x="16250744" y="2957161"/>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33" name="TextBox 33"/>
          <p:cNvSpPr txBox="1"/>
          <p:nvPr/>
        </p:nvSpPr>
        <p:spPr>
          <a:xfrm>
            <a:off x="17252536" y="2957161"/>
            <a:ext cx="184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4</a:t>
            </a:r>
          </a:p>
        </p:txBody>
      </p:sp>
      <p:sp>
        <p:nvSpPr>
          <p:cNvPr id="34" name="TextBox 34"/>
          <p:cNvSpPr txBox="1"/>
          <p:nvPr/>
        </p:nvSpPr>
        <p:spPr>
          <a:xfrm>
            <a:off x="13509648" y="3638041"/>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35" name="TextBox 35"/>
          <p:cNvSpPr txBox="1"/>
          <p:nvPr/>
        </p:nvSpPr>
        <p:spPr>
          <a:xfrm>
            <a:off x="13509648" y="4652453"/>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36" name="TextBox 36"/>
          <p:cNvSpPr txBox="1"/>
          <p:nvPr/>
        </p:nvSpPr>
        <p:spPr>
          <a:xfrm>
            <a:off x="13509887" y="5677853"/>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37" name="TextBox 37"/>
          <p:cNvSpPr txBox="1"/>
          <p:nvPr/>
        </p:nvSpPr>
        <p:spPr>
          <a:xfrm>
            <a:off x="13509887" y="6697028"/>
            <a:ext cx="184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4</a:t>
            </a:r>
          </a:p>
        </p:txBody>
      </p:sp>
      <p:sp>
        <p:nvSpPr>
          <p:cNvPr id="38" name="TextBox 38"/>
          <p:cNvSpPr txBox="1"/>
          <p:nvPr/>
        </p:nvSpPr>
        <p:spPr>
          <a:xfrm>
            <a:off x="8959235" y="3011475"/>
            <a:ext cx="3002637" cy="5562600"/>
          </a:xfrm>
          <a:prstGeom prst="rect">
            <a:avLst/>
          </a:prstGeom>
        </p:spPr>
        <p:txBody>
          <a:bodyPr lIns="0" tIns="0" rIns="0" bIns="0" rtlCol="0" anchor="t">
            <a:spAutoFit/>
          </a:bodyPr>
          <a:lstStyle/>
          <a:p>
            <a:pPr algn="ctr">
              <a:lnSpc>
                <a:spcPts val="3449"/>
              </a:lnSpc>
            </a:pPr>
            <a:r>
              <a:rPr lang="en-US" sz="2499" spc="244">
                <a:solidFill>
                  <a:srgbClr val="000000"/>
                </a:solidFill>
                <a:latin typeface="Oswald"/>
                <a:ea typeface="Oswald"/>
                <a:cs typeface="Oswald"/>
                <a:sym typeface="Oswald"/>
              </a:rPr>
              <a:t>(1,2) &gt;? (1,3) + (3,2)</a:t>
            </a:r>
          </a:p>
          <a:p>
            <a:pPr algn="ctr">
              <a:lnSpc>
                <a:spcPts val="3449"/>
              </a:lnSpc>
            </a:pPr>
            <a:r>
              <a:rPr lang="en-US" sz="2499" spc="244">
                <a:solidFill>
                  <a:srgbClr val="000000"/>
                </a:solidFill>
                <a:latin typeface="Oswald"/>
                <a:ea typeface="Oswald"/>
                <a:cs typeface="Oswald"/>
                <a:sym typeface="Oswald"/>
              </a:rPr>
              <a:t>  3 &gt;? 5 +  X</a:t>
            </a:r>
          </a:p>
          <a:p>
            <a:pPr algn="ctr">
              <a:lnSpc>
                <a:spcPts val="3449"/>
              </a:lnSpc>
            </a:pPr>
            <a:r>
              <a:rPr lang="en-US" sz="2499" spc="244">
                <a:solidFill>
                  <a:srgbClr val="FF5959"/>
                </a:solidFill>
                <a:latin typeface="Oswald"/>
                <a:ea typeface="Oswald"/>
                <a:cs typeface="Oswald"/>
                <a:sym typeface="Oswald"/>
              </a:rPr>
              <a:t>(1,4)</a:t>
            </a:r>
            <a:r>
              <a:rPr lang="en-US" sz="2499" spc="244">
                <a:solidFill>
                  <a:srgbClr val="000000"/>
                </a:solidFill>
                <a:latin typeface="Oswald"/>
                <a:ea typeface="Oswald"/>
                <a:cs typeface="Oswald"/>
                <a:sym typeface="Oswald"/>
              </a:rPr>
              <a:t> &gt;? (1,3) + (3,4)</a:t>
            </a:r>
          </a:p>
          <a:p>
            <a:pPr algn="ctr">
              <a:lnSpc>
                <a:spcPts val="3449"/>
              </a:lnSpc>
            </a:pPr>
            <a:r>
              <a:rPr lang="en-US" sz="2499" spc="244">
                <a:solidFill>
                  <a:srgbClr val="000000"/>
                </a:solidFill>
                <a:latin typeface="Oswald"/>
                <a:ea typeface="Oswald"/>
                <a:cs typeface="Oswald"/>
                <a:sym typeface="Oswald"/>
              </a:rPr>
              <a:t>7 &gt;? 5 + 1 ✓</a:t>
            </a:r>
          </a:p>
          <a:p>
            <a:pPr algn="ctr">
              <a:lnSpc>
                <a:spcPts val="3449"/>
              </a:lnSpc>
            </a:pPr>
            <a:r>
              <a:rPr lang="en-US" sz="2499" spc="244">
                <a:solidFill>
                  <a:srgbClr val="FF5959"/>
                </a:solidFill>
                <a:latin typeface="Oswald"/>
                <a:ea typeface="Oswald"/>
                <a:cs typeface="Oswald"/>
                <a:sym typeface="Oswald"/>
              </a:rPr>
              <a:t>(2,1)</a:t>
            </a:r>
            <a:r>
              <a:rPr lang="en-US" sz="2499" spc="244">
                <a:solidFill>
                  <a:srgbClr val="000000"/>
                </a:solidFill>
                <a:latin typeface="Oswald"/>
                <a:ea typeface="Oswald"/>
                <a:cs typeface="Oswald"/>
                <a:sym typeface="Oswald"/>
              </a:rPr>
              <a:t> &gt;? (2,3) + (3,1)</a:t>
            </a:r>
          </a:p>
          <a:p>
            <a:pPr algn="ctr">
              <a:lnSpc>
                <a:spcPts val="3449"/>
              </a:lnSpc>
            </a:pPr>
            <a:r>
              <a:rPr lang="en-US" sz="2499" spc="244">
                <a:solidFill>
                  <a:srgbClr val="000000"/>
                </a:solidFill>
                <a:latin typeface="Oswald"/>
                <a:ea typeface="Oswald"/>
                <a:cs typeface="Oswald"/>
                <a:sym typeface="Oswald"/>
              </a:rPr>
              <a:t>8 &gt;? 2 + 5 ✓  </a:t>
            </a:r>
          </a:p>
          <a:p>
            <a:pPr algn="ctr">
              <a:lnSpc>
                <a:spcPts val="3449"/>
              </a:lnSpc>
            </a:pPr>
            <a:r>
              <a:rPr lang="en-US" sz="2499" spc="244">
                <a:solidFill>
                  <a:srgbClr val="FF5959"/>
                </a:solidFill>
                <a:latin typeface="Oswald"/>
                <a:ea typeface="Oswald"/>
                <a:cs typeface="Oswald"/>
                <a:sym typeface="Oswald"/>
              </a:rPr>
              <a:t>(2,4)</a:t>
            </a:r>
            <a:r>
              <a:rPr lang="en-US" sz="2499" spc="244">
                <a:solidFill>
                  <a:srgbClr val="000000"/>
                </a:solidFill>
                <a:latin typeface="Oswald"/>
                <a:ea typeface="Oswald"/>
                <a:cs typeface="Oswald"/>
                <a:sym typeface="Oswald"/>
              </a:rPr>
              <a:t> &gt;? (2,3) + (3,4)</a:t>
            </a:r>
          </a:p>
          <a:p>
            <a:pPr algn="ctr">
              <a:lnSpc>
                <a:spcPts val="3449"/>
              </a:lnSpc>
            </a:pPr>
            <a:r>
              <a:rPr lang="en-US" sz="2499" spc="244">
                <a:solidFill>
                  <a:srgbClr val="000000"/>
                </a:solidFill>
                <a:latin typeface="Oswald"/>
                <a:ea typeface="Oswald"/>
                <a:cs typeface="Oswald"/>
                <a:sym typeface="Oswald"/>
              </a:rPr>
              <a:t>15 &gt;? 2 + 1 ✓</a:t>
            </a:r>
          </a:p>
          <a:p>
            <a:pPr algn="ctr">
              <a:lnSpc>
                <a:spcPts val="3449"/>
              </a:lnSpc>
            </a:pPr>
            <a:r>
              <a:rPr lang="en-US" sz="2499" spc="244">
                <a:solidFill>
                  <a:srgbClr val="000000"/>
                </a:solidFill>
                <a:latin typeface="Oswald"/>
                <a:ea typeface="Oswald"/>
                <a:cs typeface="Oswald"/>
                <a:sym typeface="Oswald"/>
              </a:rPr>
              <a:t>(4,1) &gt;? (4,3) + (3,1)</a:t>
            </a:r>
          </a:p>
          <a:p>
            <a:pPr algn="ctr">
              <a:lnSpc>
                <a:spcPts val="3449"/>
              </a:lnSpc>
            </a:pPr>
            <a:r>
              <a:rPr lang="en-US" sz="2499" spc="244">
                <a:solidFill>
                  <a:srgbClr val="000000"/>
                </a:solidFill>
                <a:latin typeface="Oswald"/>
                <a:ea typeface="Oswald"/>
                <a:cs typeface="Oswald"/>
                <a:sym typeface="Oswald"/>
              </a:rPr>
              <a:t>2 &gt;? 7 + 5 X</a:t>
            </a:r>
          </a:p>
          <a:p>
            <a:pPr algn="ctr">
              <a:lnSpc>
                <a:spcPts val="3449"/>
              </a:lnSpc>
            </a:pPr>
            <a:r>
              <a:rPr lang="en-US" sz="2499" spc="244">
                <a:solidFill>
                  <a:srgbClr val="000000"/>
                </a:solidFill>
                <a:latin typeface="Oswald"/>
                <a:ea typeface="Oswald"/>
                <a:cs typeface="Oswald"/>
                <a:sym typeface="Oswald"/>
              </a:rPr>
              <a:t>(4,2) &gt;? (4,3) + (3,2)</a:t>
            </a:r>
          </a:p>
          <a:p>
            <a:pPr algn="ctr">
              <a:lnSpc>
                <a:spcPts val="3449"/>
              </a:lnSpc>
            </a:pPr>
            <a:r>
              <a:rPr lang="en-US" sz="2499" spc="244">
                <a:solidFill>
                  <a:srgbClr val="000000"/>
                </a:solidFill>
                <a:latin typeface="Oswald"/>
                <a:ea typeface="Oswald"/>
                <a:cs typeface="Oswald"/>
                <a:sym typeface="Oswald"/>
              </a:rPr>
              <a:t>5 &gt;? 7 + 8 X</a:t>
            </a:r>
          </a:p>
          <a:p>
            <a:pPr algn="ctr">
              <a:lnSpc>
                <a:spcPts val="3449"/>
              </a:lnSpc>
              <a:spcBef>
                <a:spcPct val="0"/>
              </a:spcBef>
            </a:pPr>
            <a:r>
              <a:rPr lang="en-US" sz="2499" spc="244">
                <a:solidFill>
                  <a:srgbClr val="000000"/>
                </a:solidFill>
                <a:latin typeface="Oswald"/>
                <a:ea typeface="Oswald"/>
                <a:cs typeface="Oswald"/>
                <a:sym typeface="Oswald"/>
              </a:rPr>
              <a:t> </a:t>
            </a:r>
          </a:p>
        </p:txBody>
      </p:sp>
      <p:sp>
        <p:nvSpPr>
          <p:cNvPr id="39" name="TextBox 39"/>
          <p:cNvSpPr txBox="1"/>
          <p:nvPr/>
        </p:nvSpPr>
        <p:spPr>
          <a:xfrm>
            <a:off x="13509887" y="7685164"/>
            <a:ext cx="4686211" cy="127635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3.SATIR VE 3. SÜTUN A(2) TABLOSUNDAN DEĞERLER DOLDURULDU.</a:t>
            </a:r>
          </a:p>
        </p:txBody>
      </p:sp>
      <p:sp>
        <p:nvSpPr>
          <p:cNvPr id="40" name="TextBox 40"/>
          <p:cNvSpPr txBox="1"/>
          <p:nvPr/>
        </p:nvSpPr>
        <p:spPr>
          <a:xfrm>
            <a:off x="5167817" y="182395"/>
            <a:ext cx="7998470" cy="502920"/>
          </a:xfrm>
          <a:prstGeom prst="rect">
            <a:avLst/>
          </a:prstGeom>
        </p:spPr>
        <p:txBody>
          <a:bodyPr lIns="0" tIns="0" rIns="0" bIns="0" rtlCol="0" anchor="t">
            <a:spAutoFit/>
          </a:bodyPr>
          <a:lstStyle/>
          <a:p>
            <a:pPr algn="ctr">
              <a:lnSpc>
                <a:spcPts val="4140"/>
              </a:lnSpc>
              <a:spcBef>
                <a:spcPct val="0"/>
              </a:spcBef>
            </a:pPr>
            <a:r>
              <a:rPr lang="en-US" sz="3000" spc="294">
                <a:solidFill>
                  <a:srgbClr val="000000"/>
                </a:solidFill>
                <a:latin typeface="Libre Baskerville"/>
                <a:ea typeface="Libre Baskerville"/>
                <a:cs typeface="Libre Baskerville"/>
                <a:sym typeface="Libre Baskerville"/>
              </a:rPr>
              <a:t>FLOYD-WARSHALL 4.AŞAMA K=3</a:t>
            </a:r>
          </a:p>
        </p:txBody>
      </p:sp>
    </p:spTree>
  </p:cSld>
  <p:clrMapOvr>
    <a:masterClrMapping/>
  </p:clrMapOvr>
  <p:transition>
    <p:cover dir="d"/>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extBox 2"/>
          <p:cNvSpPr txBox="1"/>
          <p:nvPr/>
        </p:nvSpPr>
        <p:spPr>
          <a:xfrm>
            <a:off x="5085648" y="161424"/>
            <a:ext cx="7980164" cy="1026795"/>
          </a:xfrm>
          <a:prstGeom prst="rect">
            <a:avLst/>
          </a:prstGeom>
        </p:spPr>
        <p:txBody>
          <a:bodyPr lIns="0" tIns="0" rIns="0" bIns="0" rtlCol="0" anchor="t">
            <a:spAutoFit/>
          </a:bodyPr>
          <a:lstStyle/>
          <a:p>
            <a:pPr algn="ctr">
              <a:lnSpc>
                <a:spcPts val="4140"/>
              </a:lnSpc>
              <a:spcBef>
                <a:spcPct val="0"/>
              </a:spcBef>
            </a:pPr>
            <a:r>
              <a:rPr lang="en-US" sz="3000" spc="294">
                <a:solidFill>
                  <a:srgbClr val="000000"/>
                </a:solidFill>
                <a:latin typeface="Libre Baskerville"/>
                <a:ea typeface="Libre Baskerville"/>
                <a:cs typeface="Libre Baskerville"/>
                <a:sym typeface="Libre Baskerville"/>
              </a:rPr>
              <a:t>FLOYD-WARSHALL 5.AŞAMA K=4</a:t>
            </a:r>
          </a:p>
          <a:p>
            <a:pPr algn="ctr">
              <a:lnSpc>
                <a:spcPts val="4140"/>
              </a:lnSpc>
              <a:spcBef>
                <a:spcPct val="0"/>
              </a:spcBef>
            </a:pPr>
            <a:endParaRPr lang="en-US" sz="3000" spc="294">
              <a:solidFill>
                <a:srgbClr val="000000"/>
              </a:solidFill>
              <a:latin typeface="Libre Baskerville"/>
              <a:ea typeface="Libre Baskerville"/>
              <a:cs typeface="Libre Baskerville"/>
              <a:sym typeface="Libre Baskerville"/>
            </a:endParaRPr>
          </a:p>
        </p:txBody>
      </p:sp>
      <p:sp>
        <p:nvSpPr>
          <p:cNvPr id="3" name="TextBox 3"/>
          <p:cNvSpPr txBox="1"/>
          <p:nvPr/>
        </p:nvSpPr>
        <p:spPr>
          <a:xfrm>
            <a:off x="15133948" y="2319337"/>
            <a:ext cx="611237" cy="419100"/>
          </a:xfrm>
          <a:prstGeom prst="rect">
            <a:avLst/>
          </a:prstGeom>
        </p:spPr>
        <p:txBody>
          <a:bodyPr lIns="0" tIns="0" rIns="0" bIns="0" rtlCol="0" anchor="t">
            <a:spAutoFit/>
          </a:bodyPr>
          <a:lstStyle/>
          <a:p>
            <a:pPr algn="just">
              <a:lnSpc>
                <a:spcPts val="3449"/>
              </a:lnSpc>
              <a:spcBef>
                <a:spcPct val="0"/>
              </a:spcBef>
            </a:pPr>
            <a:r>
              <a:rPr lang="en-US" sz="2499" spc="244">
                <a:solidFill>
                  <a:srgbClr val="000000"/>
                </a:solidFill>
                <a:latin typeface="Oswald"/>
                <a:ea typeface="Oswald"/>
                <a:cs typeface="Oswald"/>
                <a:sym typeface="Oswald"/>
              </a:rPr>
              <a:t>A(4)</a:t>
            </a:r>
          </a:p>
        </p:txBody>
      </p:sp>
      <p:graphicFrame>
        <p:nvGraphicFramePr>
          <p:cNvPr id="4" name="Table 4"/>
          <p:cNvGraphicFramePr>
            <a:graphicFrameLocks noGrp="1"/>
          </p:cNvGraphicFramePr>
          <p:nvPr/>
        </p:nvGraphicFramePr>
        <p:xfrm>
          <a:off x="13633191" y="3453441"/>
          <a:ext cx="3852124" cy="3923385"/>
        </p:xfrm>
        <a:graphic>
          <a:graphicData uri="http://schemas.openxmlformats.org/drawingml/2006/table">
            <a:tbl>
              <a:tblPr/>
              <a:tblGrid>
                <a:gridCol w="963031">
                  <a:extLst>
                    <a:ext uri="{9D8B030D-6E8A-4147-A177-3AD203B41FA5}">
                      <a16:colId xmlns:a16="http://schemas.microsoft.com/office/drawing/2014/main" val="20000"/>
                    </a:ext>
                  </a:extLst>
                </a:gridCol>
                <a:gridCol w="963031">
                  <a:extLst>
                    <a:ext uri="{9D8B030D-6E8A-4147-A177-3AD203B41FA5}">
                      <a16:colId xmlns:a16="http://schemas.microsoft.com/office/drawing/2014/main" val="20001"/>
                    </a:ext>
                  </a:extLst>
                </a:gridCol>
                <a:gridCol w="963031">
                  <a:extLst>
                    <a:ext uri="{9D8B030D-6E8A-4147-A177-3AD203B41FA5}">
                      <a16:colId xmlns:a16="http://schemas.microsoft.com/office/drawing/2014/main" val="20002"/>
                    </a:ext>
                  </a:extLst>
                </a:gridCol>
                <a:gridCol w="963031">
                  <a:extLst>
                    <a:ext uri="{9D8B030D-6E8A-4147-A177-3AD203B41FA5}">
                      <a16:colId xmlns:a16="http://schemas.microsoft.com/office/drawing/2014/main" val="20003"/>
                    </a:ext>
                  </a:extLst>
                </a:gridCol>
              </a:tblGrid>
              <a:tr h="865656">
                <a:tc>
                  <a:txBody>
                    <a:bodyPr/>
                    <a:lstStyle/>
                    <a:p>
                      <a:pPr algn="ctr">
                        <a:lnSpc>
                          <a:spcPts val="2520"/>
                        </a:lnSpc>
                        <a:defRPr/>
                      </a:pPr>
                      <a:r>
                        <a:rPr lang="en-US" sz="18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520"/>
                        </a:lnSpc>
                        <a:defRPr/>
                      </a:pPr>
                      <a:r>
                        <a:rPr lang="en-US" sz="1800">
                          <a:solidFill>
                            <a:srgbClr val="000000"/>
                          </a:solidFill>
                          <a:latin typeface="Oswald"/>
                          <a:ea typeface="Oswald"/>
                          <a:cs typeface="Oswald"/>
                          <a:sym typeface="Oswald"/>
                        </a:rPr>
                        <a:t>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2520"/>
                        </a:lnSpc>
                        <a:defRPr/>
                      </a:pPr>
                      <a:r>
                        <a:rPr lang="en-US" sz="1800">
                          <a:solidFill>
                            <a:srgbClr val="000000"/>
                          </a:solidFill>
                          <a:latin typeface="Oswald"/>
                          <a:ea typeface="Oswald"/>
                          <a:cs typeface="Oswald"/>
                          <a:sym typeface="Oswa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2520"/>
                        </a:lnSpc>
                        <a:defRPr/>
                      </a:pPr>
                      <a:r>
                        <a:rPr lang="en-US" sz="1800">
                          <a:solidFill>
                            <a:srgbClr val="000000"/>
                          </a:solidFill>
                          <a:latin typeface="Oswald"/>
                          <a:ea typeface="Oswald"/>
                          <a:cs typeface="Oswald"/>
                          <a:sym typeface="Oswald"/>
                        </a:rPr>
                        <a:t>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extLst>
                  <a:ext uri="{0D108BD9-81ED-4DB2-BD59-A6C34878D82A}">
                    <a16:rowId xmlns:a16="http://schemas.microsoft.com/office/drawing/2014/main" val="10000"/>
                  </a:ext>
                </a:extLst>
              </a:tr>
              <a:tr h="1038326">
                <a:tc>
                  <a:txBody>
                    <a:bodyPr/>
                    <a:lstStyle/>
                    <a:p>
                      <a:pPr algn="ctr">
                        <a:lnSpc>
                          <a:spcPts val="2520"/>
                        </a:lnSpc>
                        <a:defRPr/>
                      </a:pPr>
                      <a:r>
                        <a:rPr lang="en-US" sz="1800">
                          <a:solidFill>
                            <a:srgbClr val="000000"/>
                          </a:solidFill>
                          <a:latin typeface="Oswald"/>
                          <a:ea typeface="Oswald"/>
                          <a:cs typeface="Oswald"/>
                          <a:sym typeface="Oswa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2520"/>
                        </a:lnSpc>
                        <a:defRPr/>
                      </a:pPr>
                      <a:r>
                        <a:rPr lang="en-US" sz="18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520"/>
                        </a:lnSpc>
                        <a:defRPr/>
                      </a:pPr>
                      <a:r>
                        <a:rPr lang="en-US" sz="1800">
                          <a:solidFill>
                            <a:srgbClr val="000000"/>
                          </a:solidFill>
                          <a:latin typeface="Oswald"/>
                          <a:ea typeface="Oswald"/>
                          <a:cs typeface="Oswald"/>
                          <a:sym typeface="Oswa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3079"/>
                        </a:lnSpc>
                        <a:defRPr/>
                      </a:pPr>
                      <a:r>
                        <a:rPr lang="en-US" sz="2199">
                          <a:solidFill>
                            <a:srgbClr val="000000"/>
                          </a:solidFill>
                          <a:latin typeface="Oswald"/>
                          <a:ea typeface="Oswald"/>
                          <a:cs typeface="Oswald"/>
                          <a:sym typeface="Oswald"/>
                        </a:rPr>
                        <a:t>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extLst>
                  <a:ext uri="{0D108BD9-81ED-4DB2-BD59-A6C34878D82A}">
                    <a16:rowId xmlns:a16="http://schemas.microsoft.com/office/drawing/2014/main" val="10001"/>
                  </a:ext>
                </a:extLst>
              </a:tr>
              <a:tr h="1038326">
                <a:tc>
                  <a:txBody>
                    <a:bodyPr/>
                    <a:lstStyle/>
                    <a:p>
                      <a:pPr algn="ctr">
                        <a:lnSpc>
                          <a:spcPts val="2520"/>
                        </a:lnSpc>
                        <a:defRPr/>
                      </a:pPr>
                      <a:r>
                        <a:rPr lang="en-US" sz="1800">
                          <a:solidFill>
                            <a:srgbClr val="000000"/>
                          </a:solidFill>
                          <a:latin typeface="Oswald"/>
                          <a:ea typeface="Oswald"/>
                          <a:cs typeface="Oswald"/>
                          <a:sym typeface="Oswald"/>
                        </a:rPr>
                        <a:t>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3079"/>
                        </a:lnSpc>
                        <a:defRPr/>
                      </a:pPr>
                      <a:r>
                        <a:rPr lang="en-US" sz="2199">
                          <a:solidFill>
                            <a:srgbClr val="000000"/>
                          </a:solidFill>
                          <a:latin typeface="Oswald"/>
                          <a:ea typeface="Oswald"/>
                          <a:cs typeface="Oswald"/>
                          <a:sym typeface="Oswald"/>
                        </a:rPr>
                        <a:t>6</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914D"/>
                    </a:solidFill>
                  </a:tcPr>
                </a:tc>
                <a:tc>
                  <a:txBody>
                    <a:bodyPr/>
                    <a:lstStyle/>
                    <a:p>
                      <a:pPr algn="ctr">
                        <a:lnSpc>
                          <a:spcPts val="3079"/>
                        </a:lnSpc>
                        <a:defRPr/>
                      </a:pPr>
                      <a:r>
                        <a:rPr lang="en-US" sz="2199">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FFFF"/>
                    </a:solidFill>
                  </a:tcPr>
                </a:tc>
                <a:tc>
                  <a:txBody>
                    <a:bodyPr/>
                    <a:lstStyle/>
                    <a:p>
                      <a:pPr algn="ctr">
                        <a:lnSpc>
                          <a:spcPts val="2520"/>
                        </a:lnSpc>
                        <a:defRPr/>
                      </a:pPr>
                      <a:r>
                        <a:rPr lang="en-US" sz="1800">
                          <a:solidFill>
                            <a:srgbClr val="000000"/>
                          </a:solidFill>
                          <a:latin typeface="Oswald"/>
                          <a:ea typeface="Oswald"/>
                          <a:cs typeface="Oswald"/>
                          <a:sym typeface="Oswald"/>
                        </a:rPr>
                        <a:t>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extLst>
                  <a:ext uri="{0D108BD9-81ED-4DB2-BD59-A6C34878D82A}">
                    <a16:rowId xmlns:a16="http://schemas.microsoft.com/office/drawing/2014/main" val="10002"/>
                  </a:ext>
                </a:extLst>
              </a:tr>
              <a:tr h="981077">
                <a:tc>
                  <a:txBody>
                    <a:bodyPr/>
                    <a:lstStyle/>
                    <a:p>
                      <a:pPr algn="ctr">
                        <a:lnSpc>
                          <a:spcPts val="2520"/>
                        </a:lnSpc>
                        <a:defRPr/>
                      </a:pPr>
                      <a:r>
                        <a:rPr lang="en-US" sz="1800">
                          <a:solidFill>
                            <a:srgbClr val="000000"/>
                          </a:solidFill>
                          <a:latin typeface="Oswald"/>
                          <a:ea typeface="Oswald"/>
                          <a:cs typeface="Oswald"/>
                          <a:sym typeface="Oswa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3079"/>
                        </a:lnSpc>
                        <a:defRPr/>
                      </a:pPr>
                      <a:r>
                        <a:rPr lang="en-US" sz="2199">
                          <a:solidFill>
                            <a:srgbClr val="000000"/>
                          </a:solidFill>
                          <a:latin typeface="Oswald"/>
                          <a:ea typeface="Oswald"/>
                          <a:cs typeface="Oswald"/>
                          <a:sym typeface="Oswald"/>
                        </a:rPr>
                        <a:t>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3219"/>
                        </a:lnSpc>
                        <a:defRPr/>
                      </a:pPr>
                      <a:r>
                        <a:rPr lang="en-US" sz="2299">
                          <a:solidFill>
                            <a:srgbClr val="000000"/>
                          </a:solidFill>
                          <a:latin typeface="Oswald"/>
                          <a:ea typeface="Oswald"/>
                          <a:cs typeface="Oswald"/>
                          <a:sym typeface="Oswald"/>
                        </a:rPr>
                        <a:t>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tc>
                  <a:txBody>
                    <a:bodyPr/>
                    <a:lstStyle/>
                    <a:p>
                      <a:pPr algn="ctr">
                        <a:lnSpc>
                          <a:spcPts val="2520"/>
                        </a:lnSpc>
                        <a:defRPr/>
                      </a:pPr>
                      <a:r>
                        <a:rPr lang="en-US" sz="1800">
                          <a:solidFill>
                            <a:srgbClr val="000000"/>
                          </a:solidFill>
                          <a:latin typeface="Oswald"/>
                          <a:ea typeface="Oswald"/>
                          <a:cs typeface="Oswald"/>
                          <a:sym typeface="Oswald"/>
                        </a:rPr>
                        <a:t>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FFDE59"/>
                    </a:solidFill>
                  </a:tcPr>
                </a:tc>
                <a:extLst>
                  <a:ext uri="{0D108BD9-81ED-4DB2-BD59-A6C34878D82A}">
                    <a16:rowId xmlns:a16="http://schemas.microsoft.com/office/drawing/2014/main" val="10003"/>
                  </a:ext>
                </a:extLst>
              </a:tr>
            </a:tbl>
          </a:graphicData>
        </a:graphic>
      </p:graphicFrame>
      <p:sp>
        <p:nvSpPr>
          <p:cNvPr id="5" name="TextBox 5"/>
          <p:cNvSpPr txBox="1"/>
          <p:nvPr/>
        </p:nvSpPr>
        <p:spPr>
          <a:xfrm>
            <a:off x="13792630" y="2862262"/>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FF914D"/>
                </a:solidFill>
                <a:latin typeface="Oswald"/>
                <a:ea typeface="Oswald"/>
                <a:cs typeface="Oswald"/>
                <a:sym typeface="Oswald"/>
              </a:rPr>
              <a:t>1</a:t>
            </a:r>
          </a:p>
        </p:txBody>
      </p:sp>
      <p:sp>
        <p:nvSpPr>
          <p:cNvPr id="6" name="TextBox 6"/>
          <p:cNvSpPr txBox="1"/>
          <p:nvPr/>
        </p:nvSpPr>
        <p:spPr>
          <a:xfrm>
            <a:off x="14769111" y="2862262"/>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FF914D"/>
                </a:solidFill>
                <a:latin typeface="Oswald"/>
                <a:ea typeface="Oswald"/>
                <a:cs typeface="Oswald"/>
                <a:sym typeface="Oswald"/>
              </a:rPr>
              <a:t>2</a:t>
            </a:r>
          </a:p>
        </p:txBody>
      </p:sp>
      <p:sp>
        <p:nvSpPr>
          <p:cNvPr id="7" name="TextBox 7"/>
          <p:cNvSpPr txBox="1"/>
          <p:nvPr/>
        </p:nvSpPr>
        <p:spPr>
          <a:xfrm>
            <a:off x="15745185" y="2862262"/>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FF914D"/>
                </a:solidFill>
                <a:latin typeface="Oswald"/>
                <a:ea typeface="Oswald"/>
                <a:cs typeface="Oswald"/>
                <a:sym typeface="Oswald"/>
              </a:rPr>
              <a:t>3</a:t>
            </a:r>
          </a:p>
        </p:txBody>
      </p:sp>
      <p:sp>
        <p:nvSpPr>
          <p:cNvPr id="8" name="TextBox 8"/>
          <p:cNvSpPr txBox="1"/>
          <p:nvPr/>
        </p:nvSpPr>
        <p:spPr>
          <a:xfrm>
            <a:off x="16746977" y="2862262"/>
            <a:ext cx="184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FF914D"/>
                </a:solidFill>
                <a:latin typeface="Oswald"/>
                <a:ea typeface="Oswald"/>
                <a:cs typeface="Oswald"/>
                <a:sym typeface="Oswald"/>
              </a:rPr>
              <a:t>4</a:t>
            </a:r>
          </a:p>
        </p:txBody>
      </p:sp>
      <p:sp>
        <p:nvSpPr>
          <p:cNvPr id="9" name="TextBox 9"/>
          <p:cNvSpPr txBox="1"/>
          <p:nvPr/>
        </p:nvSpPr>
        <p:spPr>
          <a:xfrm>
            <a:off x="12987350" y="3592624"/>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FF914D"/>
                </a:solidFill>
                <a:latin typeface="Oswald"/>
                <a:ea typeface="Oswald"/>
                <a:cs typeface="Oswald"/>
                <a:sym typeface="Oswald"/>
              </a:rPr>
              <a:t>1</a:t>
            </a:r>
          </a:p>
        </p:txBody>
      </p:sp>
      <p:sp>
        <p:nvSpPr>
          <p:cNvPr id="10" name="TextBox 10"/>
          <p:cNvSpPr txBox="1"/>
          <p:nvPr/>
        </p:nvSpPr>
        <p:spPr>
          <a:xfrm>
            <a:off x="12987350" y="4607036"/>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FF914D"/>
                </a:solidFill>
                <a:latin typeface="Oswald"/>
                <a:ea typeface="Oswald"/>
                <a:cs typeface="Oswald"/>
                <a:sym typeface="Oswald"/>
              </a:rPr>
              <a:t>2</a:t>
            </a:r>
          </a:p>
        </p:txBody>
      </p:sp>
      <p:sp>
        <p:nvSpPr>
          <p:cNvPr id="11" name="TextBox 11"/>
          <p:cNvSpPr txBox="1"/>
          <p:nvPr/>
        </p:nvSpPr>
        <p:spPr>
          <a:xfrm>
            <a:off x="12987588" y="5632436"/>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FF914D"/>
                </a:solidFill>
                <a:latin typeface="Oswald"/>
                <a:ea typeface="Oswald"/>
                <a:cs typeface="Oswald"/>
                <a:sym typeface="Oswald"/>
              </a:rPr>
              <a:t>3</a:t>
            </a:r>
          </a:p>
        </p:txBody>
      </p:sp>
      <p:sp>
        <p:nvSpPr>
          <p:cNvPr id="12" name="TextBox 12"/>
          <p:cNvSpPr txBox="1"/>
          <p:nvPr/>
        </p:nvSpPr>
        <p:spPr>
          <a:xfrm>
            <a:off x="12987588" y="6651611"/>
            <a:ext cx="184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FF914D"/>
                </a:solidFill>
                <a:latin typeface="Oswald"/>
                <a:ea typeface="Oswald"/>
                <a:cs typeface="Oswald"/>
                <a:sym typeface="Oswald"/>
              </a:rPr>
              <a:t>4</a:t>
            </a:r>
          </a:p>
        </p:txBody>
      </p:sp>
      <p:grpSp>
        <p:nvGrpSpPr>
          <p:cNvPr id="13" name="Group 13"/>
          <p:cNvGrpSpPr/>
          <p:nvPr/>
        </p:nvGrpSpPr>
        <p:grpSpPr>
          <a:xfrm>
            <a:off x="1662557" y="1835919"/>
            <a:ext cx="1712215" cy="1712215"/>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5" name="TextBox 15"/>
            <p:cNvSpPr txBox="1"/>
            <p:nvPr/>
          </p:nvSpPr>
          <p:spPr>
            <a:xfrm>
              <a:off x="76200" y="19050"/>
              <a:ext cx="660400" cy="717550"/>
            </a:xfrm>
            <a:prstGeom prst="rect">
              <a:avLst/>
            </a:prstGeom>
          </p:spPr>
          <p:txBody>
            <a:bodyPr lIns="50800" tIns="50800" rIns="50800" bIns="50800" rtlCol="0" anchor="ctr"/>
            <a:lstStyle/>
            <a:p>
              <a:pPr algn="ctr">
                <a:lnSpc>
                  <a:spcPts val="4479"/>
                </a:lnSpc>
                <a:spcBef>
                  <a:spcPct val="0"/>
                </a:spcBef>
              </a:pPr>
              <a:r>
                <a:rPr lang="en-US" sz="3199">
                  <a:solidFill>
                    <a:srgbClr val="000000"/>
                  </a:solidFill>
                  <a:latin typeface="Abril Fatface"/>
                  <a:ea typeface="Abril Fatface"/>
                  <a:cs typeface="Abril Fatface"/>
                  <a:sym typeface="Abril Fatface"/>
                </a:rPr>
                <a:t>1</a:t>
              </a:r>
            </a:p>
          </p:txBody>
        </p:sp>
      </p:grpSp>
      <p:grpSp>
        <p:nvGrpSpPr>
          <p:cNvPr id="16" name="Group 16"/>
          <p:cNvGrpSpPr/>
          <p:nvPr/>
        </p:nvGrpSpPr>
        <p:grpSpPr>
          <a:xfrm>
            <a:off x="6291251" y="1835919"/>
            <a:ext cx="1712215" cy="1712215"/>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8" name="TextBox 18"/>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2</a:t>
              </a:r>
            </a:p>
          </p:txBody>
        </p:sp>
      </p:grpSp>
      <p:grpSp>
        <p:nvGrpSpPr>
          <p:cNvPr id="19" name="Group 19"/>
          <p:cNvGrpSpPr/>
          <p:nvPr/>
        </p:nvGrpSpPr>
        <p:grpSpPr>
          <a:xfrm>
            <a:off x="6291251" y="7061443"/>
            <a:ext cx="1712215" cy="1712215"/>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21" name="TextBox 21"/>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3</a:t>
              </a:r>
            </a:p>
          </p:txBody>
        </p:sp>
      </p:grpSp>
      <p:grpSp>
        <p:nvGrpSpPr>
          <p:cNvPr id="22" name="Group 22"/>
          <p:cNvGrpSpPr/>
          <p:nvPr/>
        </p:nvGrpSpPr>
        <p:grpSpPr>
          <a:xfrm>
            <a:off x="1662557" y="7061443"/>
            <a:ext cx="1712215" cy="1712215"/>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24" name="TextBox 24"/>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4</a:t>
              </a:r>
            </a:p>
          </p:txBody>
        </p:sp>
      </p:grpSp>
      <p:sp>
        <p:nvSpPr>
          <p:cNvPr id="25" name="AutoShape 25"/>
          <p:cNvSpPr/>
          <p:nvPr/>
        </p:nvSpPr>
        <p:spPr>
          <a:xfrm>
            <a:off x="3393303" y="2450124"/>
            <a:ext cx="2969589"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26" name="AutoShape 26"/>
          <p:cNvSpPr/>
          <p:nvPr/>
        </p:nvSpPr>
        <p:spPr>
          <a:xfrm flipH="1">
            <a:off x="3393365" y="2702379"/>
            <a:ext cx="2931398" cy="19096"/>
          </a:xfrm>
          <a:prstGeom prst="line">
            <a:avLst/>
          </a:prstGeom>
          <a:ln w="19050" cap="flat">
            <a:solidFill>
              <a:srgbClr val="000000"/>
            </a:solidFill>
            <a:prstDash val="solid"/>
            <a:headEnd type="none" w="sm" len="sm"/>
            <a:tailEnd type="arrow" w="med" len="sm"/>
          </a:ln>
        </p:spPr>
        <p:txBody>
          <a:bodyPr/>
          <a:lstStyle/>
          <a:p>
            <a:endParaRPr lang="tr-TR"/>
          </a:p>
        </p:txBody>
      </p:sp>
      <p:sp>
        <p:nvSpPr>
          <p:cNvPr id="27" name="AutoShape 27"/>
          <p:cNvSpPr/>
          <p:nvPr/>
        </p:nvSpPr>
        <p:spPr>
          <a:xfrm flipH="1" flipV="1">
            <a:off x="3009082" y="3453441"/>
            <a:ext cx="3438697" cy="3999064"/>
          </a:xfrm>
          <a:prstGeom prst="line">
            <a:avLst/>
          </a:prstGeom>
          <a:ln w="19050" cap="flat">
            <a:solidFill>
              <a:srgbClr val="000000"/>
            </a:solidFill>
            <a:prstDash val="solid"/>
            <a:headEnd type="none" w="sm" len="sm"/>
            <a:tailEnd type="arrow" w="med" len="sm"/>
          </a:ln>
        </p:spPr>
        <p:txBody>
          <a:bodyPr/>
          <a:lstStyle/>
          <a:p>
            <a:endParaRPr lang="tr-TR"/>
          </a:p>
        </p:txBody>
      </p:sp>
      <p:sp>
        <p:nvSpPr>
          <p:cNvPr id="28" name="AutoShape 28"/>
          <p:cNvSpPr/>
          <p:nvPr/>
        </p:nvSpPr>
        <p:spPr>
          <a:xfrm>
            <a:off x="7156883" y="3548134"/>
            <a:ext cx="0" cy="3491846"/>
          </a:xfrm>
          <a:prstGeom prst="line">
            <a:avLst/>
          </a:prstGeom>
          <a:ln w="19050" cap="flat">
            <a:solidFill>
              <a:srgbClr val="000000"/>
            </a:solidFill>
            <a:prstDash val="solid"/>
            <a:headEnd type="none" w="sm" len="sm"/>
            <a:tailEnd type="arrow" w="med" len="sm"/>
          </a:ln>
        </p:spPr>
        <p:txBody>
          <a:bodyPr/>
          <a:lstStyle/>
          <a:p>
            <a:endParaRPr lang="tr-TR"/>
          </a:p>
        </p:txBody>
      </p:sp>
      <p:sp>
        <p:nvSpPr>
          <p:cNvPr id="29" name="AutoShape 29"/>
          <p:cNvSpPr/>
          <p:nvPr/>
        </p:nvSpPr>
        <p:spPr>
          <a:xfrm>
            <a:off x="2636594" y="3569597"/>
            <a:ext cx="0" cy="3453655"/>
          </a:xfrm>
          <a:prstGeom prst="line">
            <a:avLst/>
          </a:prstGeom>
          <a:ln w="19050" cap="flat">
            <a:solidFill>
              <a:srgbClr val="000000"/>
            </a:solidFill>
            <a:prstDash val="solid"/>
            <a:headEnd type="none" w="sm" len="sm"/>
            <a:tailEnd type="arrow" w="med" len="sm"/>
          </a:ln>
        </p:spPr>
        <p:txBody>
          <a:bodyPr/>
          <a:lstStyle/>
          <a:p>
            <a:endParaRPr lang="tr-TR"/>
          </a:p>
        </p:txBody>
      </p:sp>
      <p:sp>
        <p:nvSpPr>
          <p:cNvPr id="30" name="AutoShape 30"/>
          <p:cNvSpPr/>
          <p:nvPr/>
        </p:nvSpPr>
        <p:spPr>
          <a:xfrm flipH="1">
            <a:off x="3393303" y="7835352"/>
            <a:ext cx="2830216"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31" name="AutoShape 31"/>
          <p:cNvSpPr/>
          <p:nvPr/>
        </p:nvSpPr>
        <p:spPr>
          <a:xfrm flipH="1" flipV="1">
            <a:off x="2265119" y="3548134"/>
            <a:ext cx="0" cy="3606421"/>
          </a:xfrm>
          <a:prstGeom prst="line">
            <a:avLst/>
          </a:prstGeom>
          <a:ln w="19050" cap="flat">
            <a:solidFill>
              <a:srgbClr val="000000"/>
            </a:solidFill>
            <a:prstDash val="solid"/>
            <a:headEnd type="none" w="sm" len="sm"/>
            <a:tailEnd type="arrow" w="med" len="sm"/>
          </a:ln>
        </p:spPr>
        <p:txBody>
          <a:bodyPr/>
          <a:lstStyle/>
          <a:p>
            <a:endParaRPr lang="tr-TR"/>
          </a:p>
        </p:txBody>
      </p:sp>
      <p:sp>
        <p:nvSpPr>
          <p:cNvPr id="32" name="TextBox 32"/>
          <p:cNvSpPr txBox="1"/>
          <p:nvPr/>
        </p:nvSpPr>
        <p:spPr>
          <a:xfrm>
            <a:off x="2932227" y="5071426"/>
            <a:ext cx="15371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7</a:t>
            </a:r>
          </a:p>
        </p:txBody>
      </p:sp>
      <p:sp>
        <p:nvSpPr>
          <p:cNvPr id="33" name="TextBox 33"/>
          <p:cNvSpPr txBox="1"/>
          <p:nvPr/>
        </p:nvSpPr>
        <p:spPr>
          <a:xfrm>
            <a:off x="1839369" y="5071426"/>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34" name="TextBox 34"/>
          <p:cNvSpPr txBox="1"/>
          <p:nvPr/>
        </p:nvSpPr>
        <p:spPr>
          <a:xfrm>
            <a:off x="4738237" y="2847156"/>
            <a:ext cx="189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8</a:t>
            </a:r>
          </a:p>
        </p:txBody>
      </p:sp>
      <p:sp>
        <p:nvSpPr>
          <p:cNvPr id="35" name="TextBox 35"/>
          <p:cNvSpPr txBox="1"/>
          <p:nvPr/>
        </p:nvSpPr>
        <p:spPr>
          <a:xfrm>
            <a:off x="4727224" y="1888149"/>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36" name="TextBox 36"/>
          <p:cNvSpPr txBox="1"/>
          <p:nvPr/>
        </p:nvSpPr>
        <p:spPr>
          <a:xfrm>
            <a:off x="4818724" y="4885689"/>
            <a:ext cx="182285"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5</a:t>
            </a:r>
          </a:p>
        </p:txBody>
      </p:sp>
      <p:sp>
        <p:nvSpPr>
          <p:cNvPr id="37" name="TextBox 37"/>
          <p:cNvSpPr txBox="1"/>
          <p:nvPr/>
        </p:nvSpPr>
        <p:spPr>
          <a:xfrm>
            <a:off x="4740261" y="7978227"/>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38" name="TextBox 38"/>
          <p:cNvSpPr txBox="1"/>
          <p:nvPr/>
        </p:nvSpPr>
        <p:spPr>
          <a:xfrm>
            <a:off x="7518535" y="4885689"/>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39" name="TextBox 39"/>
          <p:cNvSpPr txBox="1"/>
          <p:nvPr/>
        </p:nvSpPr>
        <p:spPr>
          <a:xfrm>
            <a:off x="9165444" y="2874948"/>
            <a:ext cx="3002756" cy="5562600"/>
          </a:xfrm>
          <a:prstGeom prst="rect">
            <a:avLst/>
          </a:prstGeom>
        </p:spPr>
        <p:txBody>
          <a:bodyPr lIns="0" tIns="0" rIns="0" bIns="0" rtlCol="0" anchor="t">
            <a:spAutoFit/>
          </a:bodyPr>
          <a:lstStyle/>
          <a:p>
            <a:pPr algn="ctr">
              <a:lnSpc>
                <a:spcPts val="3449"/>
              </a:lnSpc>
            </a:pPr>
            <a:r>
              <a:rPr lang="en-US" sz="2499" spc="244">
                <a:solidFill>
                  <a:srgbClr val="000000"/>
                </a:solidFill>
                <a:latin typeface="Oswald"/>
                <a:ea typeface="Oswald"/>
                <a:cs typeface="Oswald"/>
                <a:sym typeface="Oswald"/>
              </a:rPr>
              <a:t>(1,2) &gt;? (1,4) + (4,2)</a:t>
            </a:r>
          </a:p>
          <a:p>
            <a:pPr algn="ctr">
              <a:lnSpc>
                <a:spcPts val="3449"/>
              </a:lnSpc>
            </a:pPr>
            <a:r>
              <a:rPr lang="en-US" sz="2499" spc="244">
                <a:solidFill>
                  <a:srgbClr val="000000"/>
                </a:solidFill>
                <a:latin typeface="Oswald"/>
                <a:ea typeface="Oswald"/>
                <a:cs typeface="Oswald"/>
                <a:sym typeface="Oswald"/>
              </a:rPr>
              <a:t>  3 &gt;? 6 +5  X</a:t>
            </a:r>
          </a:p>
          <a:p>
            <a:pPr algn="ctr">
              <a:lnSpc>
                <a:spcPts val="3449"/>
              </a:lnSpc>
            </a:pPr>
            <a:r>
              <a:rPr lang="en-US" sz="2499" spc="244">
                <a:solidFill>
                  <a:srgbClr val="000000"/>
                </a:solidFill>
                <a:latin typeface="Oswald"/>
                <a:ea typeface="Oswald"/>
                <a:cs typeface="Oswald"/>
                <a:sym typeface="Oswald"/>
              </a:rPr>
              <a:t>(1,3) &gt;? (1,4) + (4,3)</a:t>
            </a:r>
          </a:p>
          <a:p>
            <a:pPr algn="ctr">
              <a:lnSpc>
                <a:spcPts val="3449"/>
              </a:lnSpc>
            </a:pPr>
            <a:r>
              <a:rPr lang="en-US" sz="2499" spc="244">
                <a:solidFill>
                  <a:srgbClr val="000000"/>
                </a:solidFill>
                <a:latin typeface="Oswald"/>
                <a:ea typeface="Oswald"/>
                <a:cs typeface="Oswald"/>
                <a:sym typeface="Oswald"/>
              </a:rPr>
              <a:t>5 &gt;? 6 + 7 X</a:t>
            </a:r>
          </a:p>
          <a:p>
            <a:pPr algn="ctr">
              <a:lnSpc>
                <a:spcPts val="3449"/>
              </a:lnSpc>
            </a:pPr>
            <a:r>
              <a:rPr lang="en-US" sz="2499" spc="244">
                <a:solidFill>
                  <a:srgbClr val="FF5959"/>
                </a:solidFill>
                <a:latin typeface="Oswald"/>
                <a:ea typeface="Oswald"/>
                <a:cs typeface="Oswald"/>
                <a:sym typeface="Oswald"/>
              </a:rPr>
              <a:t>(2,1)</a:t>
            </a:r>
            <a:r>
              <a:rPr lang="en-US" sz="2499" spc="244">
                <a:solidFill>
                  <a:srgbClr val="000000"/>
                </a:solidFill>
                <a:latin typeface="Oswald"/>
                <a:ea typeface="Oswald"/>
                <a:cs typeface="Oswald"/>
                <a:sym typeface="Oswald"/>
              </a:rPr>
              <a:t> &gt;? (2,4) + (4,1)</a:t>
            </a:r>
          </a:p>
          <a:p>
            <a:pPr algn="ctr">
              <a:lnSpc>
                <a:spcPts val="3449"/>
              </a:lnSpc>
            </a:pPr>
            <a:r>
              <a:rPr lang="en-US" sz="2499" spc="244">
                <a:solidFill>
                  <a:srgbClr val="000000"/>
                </a:solidFill>
                <a:latin typeface="Oswald"/>
                <a:ea typeface="Oswald"/>
                <a:cs typeface="Oswald"/>
                <a:sym typeface="Oswald"/>
              </a:rPr>
              <a:t>7 &gt;? 3 + 2 ✓  </a:t>
            </a:r>
          </a:p>
          <a:p>
            <a:pPr algn="ctr">
              <a:lnSpc>
                <a:spcPts val="3449"/>
              </a:lnSpc>
            </a:pPr>
            <a:r>
              <a:rPr lang="en-US" sz="2499" spc="244">
                <a:solidFill>
                  <a:srgbClr val="000000"/>
                </a:solidFill>
                <a:latin typeface="Oswald"/>
                <a:ea typeface="Oswald"/>
                <a:cs typeface="Oswald"/>
                <a:sym typeface="Oswald"/>
              </a:rPr>
              <a:t>(2,3) &gt;? (2,4) + (4,3)</a:t>
            </a:r>
          </a:p>
          <a:p>
            <a:pPr algn="ctr">
              <a:lnSpc>
                <a:spcPts val="3449"/>
              </a:lnSpc>
            </a:pPr>
            <a:r>
              <a:rPr lang="en-US" sz="2499" spc="244">
                <a:solidFill>
                  <a:srgbClr val="000000"/>
                </a:solidFill>
                <a:latin typeface="Oswald"/>
                <a:ea typeface="Oswald"/>
                <a:cs typeface="Oswald"/>
                <a:sym typeface="Oswald"/>
              </a:rPr>
              <a:t>2 &gt;? 3 + 7 X</a:t>
            </a:r>
          </a:p>
          <a:p>
            <a:pPr algn="ctr">
              <a:lnSpc>
                <a:spcPts val="3449"/>
              </a:lnSpc>
            </a:pPr>
            <a:r>
              <a:rPr lang="en-US" sz="2499" spc="244">
                <a:solidFill>
                  <a:srgbClr val="FF5959"/>
                </a:solidFill>
                <a:latin typeface="Oswald"/>
                <a:ea typeface="Oswald"/>
                <a:cs typeface="Oswald"/>
                <a:sym typeface="Oswald"/>
              </a:rPr>
              <a:t>(3,1)</a:t>
            </a:r>
            <a:r>
              <a:rPr lang="en-US" sz="2499" spc="244">
                <a:solidFill>
                  <a:srgbClr val="000000"/>
                </a:solidFill>
                <a:latin typeface="Oswald"/>
                <a:ea typeface="Oswald"/>
                <a:cs typeface="Oswald"/>
                <a:sym typeface="Oswald"/>
              </a:rPr>
              <a:t> &gt;? (3,4) + (4,1)</a:t>
            </a:r>
          </a:p>
          <a:p>
            <a:pPr algn="ctr">
              <a:lnSpc>
                <a:spcPts val="3449"/>
              </a:lnSpc>
            </a:pPr>
            <a:r>
              <a:rPr lang="en-US" sz="2499" spc="244">
                <a:solidFill>
                  <a:srgbClr val="000000"/>
                </a:solidFill>
                <a:latin typeface="Oswald"/>
                <a:ea typeface="Oswald"/>
                <a:cs typeface="Oswald"/>
                <a:sym typeface="Oswald"/>
              </a:rPr>
              <a:t>5 &gt;? 1 + 2 ✓</a:t>
            </a:r>
          </a:p>
          <a:p>
            <a:pPr algn="ctr">
              <a:lnSpc>
                <a:spcPts val="3449"/>
              </a:lnSpc>
            </a:pPr>
            <a:r>
              <a:rPr lang="en-US" sz="2499" spc="244">
                <a:solidFill>
                  <a:srgbClr val="FF5959"/>
                </a:solidFill>
                <a:latin typeface="Oswald"/>
                <a:ea typeface="Oswald"/>
                <a:cs typeface="Oswald"/>
                <a:sym typeface="Oswald"/>
              </a:rPr>
              <a:t>(3,2) </a:t>
            </a:r>
            <a:r>
              <a:rPr lang="en-US" sz="2499" spc="244">
                <a:solidFill>
                  <a:srgbClr val="000000"/>
                </a:solidFill>
                <a:latin typeface="Oswald"/>
                <a:ea typeface="Oswald"/>
                <a:cs typeface="Oswald"/>
                <a:sym typeface="Oswald"/>
              </a:rPr>
              <a:t>&gt;? (3,4) + (4,2)</a:t>
            </a:r>
          </a:p>
          <a:p>
            <a:pPr algn="ctr">
              <a:lnSpc>
                <a:spcPts val="3449"/>
              </a:lnSpc>
            </a:pPr>
            <a:r>
              <a:rPr lang="en-US" sz="2499" spc="244">
                <a:solidFill>
                  <a:srgbClr val="000000"/>
                </a:solidFill>
                <a:latin typeface="Oswald"/>
                <a:ea typeface="Oswald"/>
                <a:cs typeface="Oswald"/>
                <a:sym typeface="Oswald"/>
              </a:rPr>
              <a:t>8 &gt;? 1 + 5 ✓</a:t>
            </a:r>
          </a:p>
          <a:p>
            <a:pPr algn="ctr">
              <a:lnSpc>
                <a:spcPts val="3449"/>
              </a:lnSpc>
              <a:spcBef>
                <a:spcPct val="0"/>
              </a:spcBef>
            </a:pPr>
            <a:r>
              <a:rPr lang="en-US" sz="2499" spc="244">
                <a:solidFill>
                  <a:srgbClr val="000000"/>
                </a:solidFill>
                <a:latin typeface="Oswald"/>
                <a:ea typeface="Oswald"/>
                <a:cs typeface="Oswald"/>
                <a:sym typeface="Oswald"/>
              </a:rPr>
              <a:t> </a:t>
            </a:r>
          </a:p>
        </p:txBody>
      </p:sp>
      <p:sp>
        <p:nvSpPr>
          <p:cNvPr id="40" name="TextBox 40"/>
          <p:cNvSpPr txBox="1"/>
          <p:nvPr/>
        </p:nvSpPr>
        <p:spPr>
          <a:xfrm>
            <a:off x="12246533" y="7869926"/>
            <a:ext cx="5774829" cy="847725"/>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4.SATIR VE 4. SÜTUN A(3) TABLOSUNDAN DEĞERLER DOLDURULDU.</a:t>
            </a:r>
          </a:p>
        </p:txBody>
      </p:sp>
      <p:sp>
        <p:nvSpPr>
          <p:cNvPr id="41" name="Freeform 41"/>
          <p:cNvSpPr/>
          <p:nvPr/>
        </p:nvSpPr>
        <p:spPr>
          <a:xfrm>
            <a:off x="-7224240" y="6051536"/>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42" name="Freeform 42"/>
          <p:cNvSpPr/>
          <p:nvPr/>
        </p:nvSpPr>
        <p:spPr>
          <a:xfrm rot="-3595742">
            <a:off x="-5468970" y="-6100468"/>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43" name="Freeform 43"/>
          <p:cNvSpPr/>
          <p:nvPr/>
        </p:nvSpPr>
        <p:spPr>
          <a:xfrm>
            <a:off x="14111480" y="-5804859"/>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Tree>
  </p:cSld>
  <p:clrMapOvr>
    <a:masterClrMapping/>
  </p:clrMapOvr>
  <p:transition>
    <p:cover dir="d"/>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extBox 2"/>
          <p:cNvSpPr txBox="1"/>
          <p:nvPr/>
        </p:nvSpPr>
        <p:spPr>
          <a:xfrm>
            <a:off x="5931686" y="515302"/>
            <a:ext cx="7849493" cy="931545"/>
          </a:xfrm>
          <a:prstGeom prst="rect">
            <a:avLst/>
          </a:prstGeom>
        </p:spPr>
        <p:txBody>
          <a:bodyPr lIns="0" tIns="0" rIns="0" bIns="0" rtlCol="0" anchor="t">
            <a:spAutoFit/>
          </a:bodyPr>
          <a:lstStyle/>
          <a:p>
            <a:pPr algn="ctr">
              <a:lnSpc>
                <a:spcPts val="7589"/>
              </a:lnSpc>
              <a:spcBef>
                <a:spcPct val="0"/>
              </a:spcBef>
            </a:pPr>
            <a:r>
              <a:rPr lang="en-US" sz="5499" spc="538">
                <a:solidFill>
                  <a:srgbClr val="000000"/>
                </a:solidFill>
                <a:latin typeface="Libre Baskerville"/>
                <a:ea typeface="Libre Baskerville"/>
                <a:cs typeface="Libre Baskerville"/>
                <a:sym typeface="Libre Baskerville"/>
              </a:rPr>
              <a:t>SONUÇ TABLOSU</a:t>
            </a:r>
          </a:p>
        </p:txBody>
      </p:sp>
      <p:graphicFrame>
        <p:nvGraphicFramePr>
          <p:cNvPr id="3" name="Table 3"/>
          <p:cNvGraphicFramePr>
            <a:graphicFrameLocks noGrp="1"/>
          </p:cNvGraphicFramePr>
          <p:nvPr>
            <p:extLst>
              <p:ext uri="{D42A27DB-BD31-4B8C-83A1-F6EECF244321}">
                <p14:modId xmlns:p14="http://schemas.microsoft.com/office/powerpoint/2010/main" val="1759872634"/>
              </p:ext>
            </p:extLst>
          </p:nvPr>
        </p:nvGraphicFramePr>
        <p:xfrm>
          <a:off x="11166342" y="3331796"/>
          <a:ext cx="6173416" cy="6439901"/>
        </p:xfrm>
        <a:graphic>
          <a:graphicData uri="http://schemas.openxmlformats.org/drawingml/2006/table">
            <a:tbl>
              <a:tblPr/>
              <a:tblGrid>
                <a:gridCol w="1543354">
                  <a:extLst>
                    <a:ext uri="{9D8B030D-6E8A-4147-A177-3AD203B41FA5}">
                      <a16:colId xmlns:a16="http://schemas.microsoft.com/office/drawing/2014/main" val="20000"/>
                    </a:ext>
                  </a:extLst>
                </a:gridCol>
                <a:gridCol w="1543354">
                  <a:extLst>
                    <a:ext uri="{9D8B030D-6E8A-4147-A177-3AD203B41FA5}">
                      <a16:colId xmlns:a16="http://schemas.microsoft.com/office/drawing/2014/main" val="20001"/>
                    </a:ext>
                  </a:extLst>
                </a:gridCol>
                <a:gridCol w="1543354">
                  <a:extLst>
                    <a:ext uri="{9D8B030D-6E8A-4147-A177-3AD203B41FA5}">
                      <a16:colId xmlns:a16="http://schemas.microsoft.com/office/drawing/2014/main" val="20002"/>
                    </a:ext>
                  </a:extLst>
                </a:gridCol>
                <a:gridCol w="1543354">
                  <a:extLst>
                    <a:ext uri="{9D8B030D-6E8A-4147-A177-3AD203B41FA5}">
                      <a16:colId xmlns:a16="http://schemas.microsoft.com/office/drawing/2014/main" val="20003"/>
                    </a:ext>
                  </a:extLst>
                </a:gridCol>
              </a:tblGrid>
              <a:tr h="1420901">
                <a:tc>
                  <a:txBody>
                    <a:bodyPr/>
                    <a:lstStyle/>
                    <a:p>
                      <a:pPr algn="ctr">
                        <a:lnSpc>
                          <a:spcPts val="3456"/>
                        </a:lnSpc>
                        <a:defRPr/>
                      </a:pPr>
                      <a:r>
                        <a:rPr lang="en-US" sz="2469" dirty="0">
                          <a:solidFill>
                            <a:srgbClr val="000000"/>
                          </a:solidFill>
                          <a:latin typeface="Oswald"/>
                          <a:ea typeface="Oswald"/>
                          <a:cs typeface="Oswald"/>
                          <a:sym typeface="Oswald"/>
                        </a:rPr>
                        <a:t>0</a:t>
                      </a:r>
                      <a:endParaRPr lang="en-US" sz="1100" dirty="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3456"/>
                        </a:lnSpc>
                        <a:defRPr/>
                      </a:pPr>
                      <a:r>
                        <a:rPr lang="en-US" sz="2469">
                          <a:solidFill>
                            <a:srgbClr val="000000"/>
                          </a:solidFill>
                          <a:latin typeface="Oswald"/>
                          <a:ea typeface="Oswald"/>
                          <a:cs typeface="Oswald"/>
                          <a:sym typeface="Oswald"/>
                        </a:rPr>
                        <a:t>3</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3456"/>
                        </a:lnSpc>
                        <a:defRPr/>
                      </a:pPr>
                      <a:r>
                        <a:rPr lang="en-US" sz="2469" dirty="0">
                          <a:solidFill>
                            <a:srgbClr val="000000"/>
                          </a:solidFill>
                          <a:latin typeface="Oswald"/>
                          <a:ea typeface="Oswald"/>
                          <a:cs typeface="Oswald"/>
                          <a:sym typeface="Oswald"/>
                        </a:rPr>
                        <a:t>5</a:t>
                      </a:r>
                      <a:endParaRPr lang="en-US" sz="1100" dirty="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3456"/>
                        </a:lnSpc>
                        <a:defRPr/>
                      </a:pPr>
                      <a:r>
                        <a:rPr lang="en-US" sz="2469">
                          <a:solidFill>
                            <a:srgbClr val="000000"/>
                          </a:solidFill>
                          <a:latin typeface="Oswald"/>
                          <a:ea typeface="Oswald"/>
                          <a:cs typeface="Oswald"/>
                          <a:sym typeface="Oswald"/>
                        </a:rPr>
                        <a:t>6</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extLst>
                  <a:ext uri="{0D108BD9-81ED-4DB2-BD59-A6C34878D82A}">
                    <a16:rowId xmlns:a16="http://schemas.microsoft.com/office/drawing/2014/main" val="10000"/>
                  </a:ext>
                </a:extLst>
              </a:tr>
              <a:tr h="1704323">
                <a:tc>
                  <a:txBody>
                    <a:bodyPr/>
                    <a:lstStyle/>
                    <a:p>
                      <a:pPr algn="ctr">
                        <a:lnSpc>
                          <a:spcPts val="3456"/>
                        </a:lnSpc>
                        <a:defRPr/>
                      </a:pPr>
                      <a:r>
                        <a:rPr lang="en-US" sz="2469">
                          <a:solidFill>
                            <a:srgbClr val="000000"/>
                          </a:solidFill>
                          <a:latin typeface="Oswald"/>
                          <a:ea typeface="Oswald"/>
                          <a:cs typeface="Oswald"/>
                          <a:sym typeface="Oswald"/>
                        </a:rPr>
                        <a:t>5</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3456"/>
                        </a:lnSpc>
                        <a:defRPr/>
                      </a:pPr>
                      <a:r>
                        <a:rPr lang="en-US" sz="2469">
                          <a:solidFill>
                            <a:srgbClr val="000000"/>
                          </a:solidFill>
                          <a:latin typeface="Oswald"/>
                          <a:ea typeface="Oswald"/>
                          <a:cs typeface="Oswald"/>
                          <a:sym typeface="Oswald"/>
                        </a:rPr>
                        <a:t>0</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3456"/>
                        </a:lnSpc>
                        <a:defRPr/>
                      </a:pPr>
                      <a:r>
                        <a:rPr lang="en-US" sz="2469">
                          <a:solidFill>
                            <a:srgbClr val="000000"/>
                          </a:solidFill>
                          <a:latin typeface="Oswald"/>
                          <a:ea typeface="Oswald"/>
                          <a:cs typeface="Oswald"/>
                          <a:sym typeface="Oswald"/>
                        </a:rPr>
                        <a:t>2</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4225"/>
                        </a:lnSpc>
                        <a:defRPr/>
                      </a:pPr>
                      <a:r>
                        <a:rPr lang="en-US" sz="3017">
                          <a:solidFill>
                            <a:srgbClr val="000000"/>
                          </a:solidFill>
                          <a:latin typeface="Oswald"/>
                          <a:ea typeface="Oswald"/>
                          <a:cs typeface="Oswald"/>
                          <a:sym typeface="Oswald"/>
                        </a:rPr>
                        <a:t>3</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extLst>
                  <a:ext uri="{0D108BD9-81ED-4DB2-BD59-A6C34878D82A}">
                    <a16:rowId xmlns:a16="http://schemas.microsoft.com/office/drawing/2014/main" val="10001"/>
                  </a:ext>
                </a:extLst>
              </a:tr>
              <a:tr h="1704323">
                <a:tc>
                  <a:txBody>
                    <a:bodyPr/>
                    <a:lstStyle/>
                    <a:p>
                      <a:pPr algn="ctr">
                        <a:lnSpc>
                          <a:spcPts val="3456"/>
                        </a:lnSpc>
                        <a:defRPr/>
                      </a:pPr>
                      <a:r>
                        <a:rPr lang="en-US" sz="2469" dirty="0">
                          <a:solidFill>
                            <a:srgbClr val="000000"/>
                          </a:solidFill>
                          <a:latin typeface="Oswald"/>
                          <a:ea typeface="Oswald"/>
                          <a:cs typeface="Oswald"/>
                          <a:sym typeface="Oswald"/>
                        </a:rPr>
                        <a:t>3</a:t>
                      </a:r>
                      <a:endParaRPr lang="en-US" sz="1100" dirty="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4225"/>
                        </a:lnSpc>
                        <a:defRPr/>
                      </a:pPr>
                      <a:r>
                        <a:rPr lang="en-US" sz="3017">
                          <a:solidFill>
                            <a:srgbClr val="000000"/>
                          </a:solidFill>
                          <a:latin typeface="Oswald"/>
                          <a:ea typeface="Oswald"/>
                          <a:cs typeface="Oswald"/>
                          <a:sym typeface="Oswald"/>
                        </a:rPr>
                        <a:t>6</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4225"/>
                        </a:lnSpc>
                        <a:defRPr/>
                      </a:pPr>
                      <a:r>
                        <a:rPr lang="en-US" sz="3017">
                          <a:solidFill>
                            <a:srgbClr val="000000"/>
                          </a:solidFill>
                          <a:latin typeface="Oswald"/>
                          <a:ea typeface="Oswald"/>
                          <a:cs typeface="Oswald"/>
                          <a:sym typeface="Oswald"/>
                        </a:rPr>
                        <a:t>0</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3456"/>
                        </a:lnSpc>
                        <a:defRPr/>
                      </a:pPr>
                      <a:r>
                        <a:rPr lang="en-US" sz="2469">
                          <a:solidFill>
                            <a:srgbClr val="000000"/>
                          </a:solidFill>
                          <a:latin typeface="Oswald"/>
                          <a:ea typeface="Oswald"/>
                          <a:cs typeface="Oswald"/>
                          <a:sym typeface="Oswald"/>
                        </a:rPr>
                        <a:t>1</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extLst>
                  <a:ext uri="{0D108BD9-81ED-4DB2-BD59-A6C34878D82A}">
                    <a16:rowId xmlns:a16="http://schemas.microsoft.com/office/drawing/2014/main" val="10002"/>
                  </a:ext>
                </a:extLst>
              </a:tr>
              <a:tr h="1610354">
                <a:tc>
                  <a:txBody>
                    <a:bodyPr/>
                    <a:lstStyle/>
                    <a:p>
                      <a:pPr algn="ctr">
                        <a:lnSpc>
                          <a:spcPts val="3456"/>
                        </a:lnSpc>
                        <a:defRPr/>
                      </a:pPr>
                      <a:r>
                        <a:rPr lang="en-US" sz="2469">
                          <a:solidFill>
                            <a:srgbClr val="000000"/>
                          </a:solidFill>
                          <a:latin typeface="Oswald"/>
                          <a:ea typeface="Oswald"/>
                          <a:cs typeface="Oswald"/>
                          <a:sym typeface="Oswald"/>
                        </a:rPr>
                        <a:t>2</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4225"/>
                        </a:lnSpc>
                        <a:defRPr/>
                      </a:pPr>
                      <a:r>
                        <a:rPr lang="en-US" sz="3017">
                          <a:solidFill>
                            <a:srgbClr val="000000"/>
                          </a:solidFill>
                          <a:latin typeface="Oswald"/>
                          <a:ea typeface="Oswald"/>
                          <a:cs typeface="Oswald"/>
                          <a:sym typeface="Oswald"/>
                        </a:rPr>
                        <a:t>5</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4417"/>
                        </a:lnSpc>
                        <a:defRPr/>
                      </a:pPr>
                      <a:r>
                        <a:rPr lang="en-US" sz="3155">
                          <a:solidFill>
                            <a:srgbClr val="000000"/>
                          </a:solidFill>
                          <a:latin typeface="Oswald"/>
                          <a:ea typeface="Oswald"/>
                          <a:cs typeface="Oswald"/>
                          <a:sym typeface="Oswald"/>
                        </a:rPr>
                        <a:t>7</a:t>
                      </a:r>
                      <a:endParaRPr lang="en-US" sz="110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tc>
                  <a:txBody>
                    <a:bodyPr/>
                    <a:lstStyle/>
                    <a:p>
                      <a:pPr algn="ctr">
                        <a:lnSpc>
                          <a:spcPts val="3456"/>
                        </a:lnSpc>
                        <a:defRPr/>
                      </a:pPr>
                      <a:r>
                        <a:rPr lang="en-US" sz="2469" dirty="0">
                          <a:solidFill>
                            <a:srgbClr val="000000"/>
                          </a:solidFill>
                          <a:latin typeface="Oswald"/>
                          <a:ea typeface="Oswald"/>
                          <a:cs typeface="Oswald"/>
                          <a:sym typeface="Oswald"/>
                        </a:rPr>
                        <a:t>0</a:t>
                      </a:r>
                      <a:endParaRPr lang="en-US" sz="1100" dirty="0"/>
                    </a:p>
                  </a:txBody>
                  <a:tcPr marL="261329" marR="261329" marT="261329" marB="261329" anchor="ctr">
                    <a:lnL w="71698" cap="flat" cmpd="sng" algn="ctr">
                      <a:solidFill>
                        <a:srgbClr val="000000"/>
                      </a:solidFill>
                      <a:prstDash val="solid"/>
                      <a:round/>
                      <a:headEnd type="none" w="med" len="med"/>
                      <a:tailEnd type="none" w="med" len="med"/>
                    </a:lnL>
                    <a:lnR w="71698" cap="flat" cmpd="sng" algn="ctr">
                      <a:solidFill>
                        <a:srgbClr val="000000"/>
                      </a:solidFill>
                      <a:prstDash val="solid"/>
                      <a:round/>
                      <a:headEnd type="none" w="med" len="med"/>
                      <a:tailEnd type="none" w="med" len="med"/>
                    </a:lnR>
                    <a:lnT w="71698" cap="flat" cmpd="sng" algn="ctr">
                      <a:solidFill>
                        <a:srgbClr val="000000"/>
                      </a:solidFill>
                      <a:prstDash val="solid"/>
                      <a:round/>
                      <a:headEnd type="none" w="med" len="med"/>
                      <a:tailEnd type="none" w="med" len="med"/>
                    </a:lnT>
                    <a:lnB w="71698" cap="flat" cmpd="sng" algn="ctr">
                      <a:solidFill>
                        <a:srgbClr val="000000"/>
                      </a:solidFill>
                      <a:prstDash val="solid"/>
                      <a:round/>
                      <a:headEnd type="none" w="med" len="med"/>
                      <a:tailEnd type="none" w="med" len="med"/>
                    </a:lnB>
                    <a:solidFill>
                      <a:srgbClr val="5CE693"/>
                    </a:solidFill>
                  </a:tcPr>
                </a:tc>
                <a:extLst>
                  <a:ext uri="{0D108BD9-81ED-4DB2-BD59-A6C34878D82A}">
                    <a16:rowId xmlns:a16="http://schemas.microsoft.com/office/drawing/2014/main" val="10003"/>
                  </a:ext>
                </a:extLst>
              </a:tr>
            </a:tbl>
          </a:graphicData>
        </a:graphic>
      </p:graphicFrame>
      <p:sp>
        <p:nvSpPr>
          <p:cNvPr id="4" name="TextBox 4"/>
          <p:cNvSpPr txBox="1"/>
          <p:nvPr/>
        </p:nvSpPr>
        <p:spPr>
          <a:xfrm flipH="1">
            <a:off x="11889690" y="2614534"/>
            <a:ext cx="120300" cy="554960"/>
          </a:xfrm>
          <a:prstGeom prst="rect">
            <a:avLst/>
          </a:prstGeom>
        </p:spPr>
        <p:txBody>
          <a:bodyPr wrap="square" lIns="0" tIns="0" rIns="0" bIns="0" rtlCol="0" anchor="t">
            <a:spAutoFit/>
          </a:bodyPr>
          <a:lstStyle/>
          <a:p>
            <a:pPr algn="ctr">
              <a:lnSpc>
                <a:spcPts val="4732"/>
              </a:lnSpc>
              <a:spcBef>
                <a:spcPct val="0"/>
              </a:spcBef>
            </a:pPr>
            <a:r>
              <a:rPr lang="en-US" sz="3429" spc="336" dirty="0">
                <a:solidFill>
                  <a:srgbClr val="FF914D"/>
                </a:solidFill>
                <a:latin typeface="Oswald"/>
                <a:ea typeface="Oswald"/>
                <a:cs typeface="Oswald"/>
                <a:sym typeface="Oswald"/>
              </a:rPr>
              <a:t>1</a:t>
            </a:r>
          </a:p>
        </p:txBody>
      </p:sp>
      <p:sp>
        <p:nvSpPr>
          <p:cNvPr id="5" name="TextBox 5"/>
          <p:cNvSpPr txBox="1"/>
          <p:nvPr/>
        </p:nvSpPr>
        <p:spPr>
          <a:xfrm>
            <a:off x="13463694" y="2610948"/>
            <a:ext cx="183325" cy="554960"/>
          </a:xfrm>
          <a:prstGeom prst="rect">
            <a:avLst/>
          </a:prstGeom>
        </p:spPr>
        <p:txBody>
          <a:bodyPr wrap="square" lIns="0" tIns="0" rIns="0" bIns="0" rtlCol="0" anchor="t">
            <a:spAutoFit/>
          </a:bodyPr>
          <a:lstStyle/>
          <a:p>
            <a:pPr algn="ctr">
              <a:lnSpc>
                <a:spcPts val="4732"/>
              </a:lnSpc>
              <a:spcBef>
                <a:spcPct val="0"/>
              </a:spcBef>
            </a:pPr>
            <a:r>
              <a:rPr lang="en-US" sz="3429" spc="336">
                <a:solidFill>
                  <a:srgbClr val="FF914D"/>
                </a:solidFill>
                <a:latin typeface="Oswald"/>
                <a:ea typeface="Oswald"/>
                <a:cs typeface="Oswald"/>
                <a:sym typeface="Oswald"/>
              </a:rPr>
              <a:t>2</a:t>
            </a:r>
          </a:p>
        </p:txBody>
      </p:sp>
      <p:sp>
        <p:nvSpPr>
          <p:cNvPr id="6" name="TextBox 6"/>
          <p:cNvSpPr txBox="1"/>
          <p:nvPr/>
        </p:nvSpPr>
        <p:spPr>
          <a:xfrm>
            <a:off x="14943533" y="2625357"/>
            <a:ext cx="213370" cy="554960"/>
          </a:xfrm>
          <a:prstGeom prst="rect">
            <a:avLst/>
          </a:prstGeom>
        </p:spPr>
        <p:txBody>
          <a:bodyPr wrap="square" lIns="0" tIns="0" rIns="0" bIns="0" rtlCol="0" anchor="t">
            <a:spAutoFit/>
          </a:bodyPr>
          <a:lstStyle/>
          <a:p>
            <a:pPr algn="ctr">
              <a:lnSpc>
                <a:spcPts val="4732"/>
              </a:lnSpc>
              <a:spcBef>
                <a:spcPct val="0"/>
              </a:spcBef>
            </a:pPr>
            <a:r>
              <a:rPr lang="en-US" sz="3429" spc="336" dirty="0">
                <a:solidFill>
                  <a:srgbClr val="FF914D"/>
                </a:solidFill>
                <a:latin typeface="Oswald"/>
                <a:ea typeface="Oswald"/>
                <a:cs typeface="Oswald"/>
                <a:sym typeface="Oswald"/>
              </a:rPr>
              <a:t>3</a:t>
            </a:r>
          </a:p>
        </p:txBody>
      </p:sp>
      <p:sp>
        <p:nvSpPr>
          <p:cNvPr id="7" name="TextBox 7"/>
          <p:cNvSpPr txBox="1"/>
          <p:nvPr/>
        </p:nvSpPr>
        <p:spPr>
          <a:xfrm>
            <a:off x="16451814" y="2641609"/>
            <a:ext cx="215596" cy="554960"/>
          </a:xfrm>
          <a:prstGeom prst="rect">
            <a:avLst/>
          </a:prstGeom>
        </p:spPr>
        <p:txBody>
          <a:bodyPr wrap="square" lIns="0" tIns="0" rIns="0" bIns="0" rtlCol="0" anchor="t">
            <a:spAutoFit/>
          </a:bodyPr>
          <a:lstStyle/>
          <a:p>
            <a:pPr algn="ctr">
              <a:lnSpc>
                <a:spcPts val="4732"/>
              </a:lnSpc>
              <a:spcBef>
                <a:spcPct val="0"/>
              </a:spcBef>
            </a:pPr>
            <a:r>
              <a:rPr lang="en-US" sz="3429" spc="336" dirty="0">
                <a:solidFill>
                  <a:srgbClr val="FF914D"/>
                </a:solidFill>
                <a:latin typeface="Oswald"/>
                <a:ea typeface="Oswald"/>
                <a:cs typeface="Oswald"/>
                <a:sym typeface="Oswald"/>
              </a:rPr>
              <a:t>4</a:t>
            </a:r>
          </a:p>
        </p:txBody>
      </p:sp>
      <p:sp>
        <p:nvSpPr>
          <p:cNvPr id="8" name="TextBox 8"/>
          <p:cNvSpPr txBox="1"/>
          <p:nvPr/>
        </p:nvSpPr>
        <p:spPr>
          <a:xfrm>
            <a:off x="10635643" y="3836252"/>
            <a:ext cx="240619" cy="554960"/>
          </a:xfrm>
          <a:prstGeom prst="rect">
            <a:avLst/>
          </a:prstGeom>
        </p:spPr>
        <p:txBody>
          <a:bodyPr wrap="square" lIns="0" tIns="0" rIns="0" bIns="0" rtlCol="0" anchor="t">
            <a:spAutoFit/>
          </a:bodyPr>
          <a:lstStyle/>
          <a:p>
            <a:pPr algn="ctr">
              <a:lnSpc>
                <a:spcPts val="4732"/>
              </a:lnSpc>
              <a:spcBef>
                <a:spcPct val="0"/>
              </a:spcBef>
            </a:pPr>
            <a:r>
              <a:rPr lang="en-US" sz="3429" spc="336" dirty="0">
                <a:solidFill>
                  <a:srgbClr val="FF914D"/>
                </a:solidFill>
                <a:latin typeface="Oswald"/>
                <a:ea typeface="Oswald"/>
                <a:cs typeface="Oswald"/>
                <a:sym typeface="Oswald"/>
              </a:rPr>
              <a:t>1</a:t>
            </a:r>
          </a:p>
        </p:txBody>
      </p:sp>
      <p:sp>
        <p:nvSpPr>
          <p:cNvPr id="9" name="TextBox 9"/>
          <p:cNvSpPr txBox="1"/>
          <p:nvPr/>
        </p:nvSpPr>
        <p:spPr>
          <a:xfrm>
            <a:off x="10640840" y="5348283"/>
            <a:ext cx="280419" cy="554960"/>
          </a:xfrm>
          <a:prstGeom prst="rect">
            <a:avLst/>
          </a:prstGeom>
        </p:spPr>
        <p:txBody>
          <a:bodyPr wrap="square" lIns="0" tIns="0" rIns="0" bIns="0" rtlCol="0" anchor="t">
            <a:spAutoFit/>
          </a:bodyPr>
          <a:lstStyle/>
          <a:p>
            <a:pPr algn="ctr">
              <a:lnSpc>
                <a:spcPts val="4732"/>
              </a:lnSpc>
              <a:spcBef>
                <a:spcPct val="0"/>
              </a:spcBef>
            </a:pPr>
            <a:r>
              <a:rPr lang="en-US" sz="3429" spc="336" dirty="0">
                <a:solidFill>
                  <a:srgbClr val="FF914D"/>
                </a:solidFill>
                <a:latin typeface="Oswald"/>
                <a:ea typeface="Oswald"/>
                <a:cs typeface="Oswald"/>
                <a:sym typeface="Oswald"/>
              </a:rPr>
              <a:t>2</a:t>
            </a:r>
          </a:p>
        </p:txBody>
      </p:sp>
      <p:sp>
        <p:nvSpPr>
          <p:cNvPr id="10" name="TextBox 10"/>
          <p:cNvSpPr txBox="1"/>
          <p:nvPr/>
        </p:nvSpPr>
        <p:spPr>
          <a:xfrm>
            <a:off x="10641205" y="6950740"/>
            <a:ext cx="280054" cy="554960"/>
          </a:xfrm>
          <a:prstGeom prst="rect">
            <a:avLst/>
          </a:prstGeom>
        </p:spPr>
        <p:txBody>
          <a:bodyPr wrap="square" lIns="0" tIns="0" rIns="0" bIns="0" rtlCol="0" anchor="t">
            <a:spAutoFit/>
          </a:bodyPr>
          <a:lstStyle/>
          <a:p>
            <a:pPr algn="ctr">
              <a:lnSpc>
                <a:spcPts val="4732"/>
              </a:lnSpc>
              <a:spcBef>
                <a:spcPct val="0"/>
              </a:spcBef>
            </a:pPr>
            <a:r>
              <a:rPr lang="en-US" sz="3429" spc="336" dirty="0">
                <a:solidFill>
                  <a:srgbClr val="FF914D"/>
                </a:solidFill>
                <a:latin typeface="Oswald"/>
                <a:ea typeface="Oswald"/>
                <a:cs typeface="Oswald"/>
                <a:sym typeface="Oswald"/>
              </a:rPr>
              <a:t>3</a:t>
            </a:r>
          </a:p>
        </p:txBody>
      </p:sp>
      <p:sp>
        <p:nvSpPr>
          <p:cNvPr id="11" name="TextBox 11"/>
          <p:cNvSpPr txBox="1"/>
          <p:nvPr/>
        </p:nvSpPr>
        <p:spPr>
          <a:xfrm>
            <a:off x="10668000" y="8627140"/>
            <a:ext cx="282976" cy="554960"/>
          </a:xfrm>
          <a:prstGeom prst="rect">
            <a:avLst/>
          </a:prstGeom>
        </p:spPr>
        <p:txBody>
          <a:bodyPr wrap="square" lIns="0" tIns="0" rIns="0" bIns="0" rtlCol="0" anchor="t">
            <a:spAutoFit/>
          </a:bodyPr>
          <a:lstStyle/>
          <a:p>
            <a:pPr algn="ctr">
              <a:lnSpc>
                <a:spcPts val="4732"/>
              </a:lnSpc>
              <a:spcBef>
                <a:spcPct val="0"/>
              </a:spcBef>
            </a:pPr>
            <a:r>
              <a:rPr lang="en-US" sz="3429" spc="336" dirty="0">
                <a:solidFill>
                  <a:srgbClr val="FF914D"/>
                </a:solidFill>
                <a:latin typeface="Oswald"/>
                <a:ea typeface="Oswald"/>
                <a:cs typeface="Oswald"/>
                <a:sym typeface="Oswald"/>
              </a:rPr>
              <a:t>4</a:t>
            </a:r>
          </a:p>
        </p:txBody>
      </p:sp>
      <p:grpSp>
        <p:nvGrpSpPr>
          <p:cNvPr id="12" name="Group 12"/>
          <p:cNvGrpSpPr/>
          <p:nvPr/>
        </p:nvGrpSpPr>
        <p:grpSpPr>
          <a:xfrm>
            <a:off x="1908954" y="2320561"/>
            <a:ext cx="1712215" cy="1712215"/>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4" name="TextBox 14"/>
            <p:cNvSpPr txBox="1"/>
            <p:nvPr/>
          </p:nvSpPr>
          <p:spPr>
            <a:xfrm>
              <a:off x="76200" y="19050"/>
              <a:ext cx="660400" cy="717550"/>
            </a:xfrm>
            <a:prstGeom prst="rect">
              <a:avLst/>
            </a:prstGeom>
          </p:spPr>
          <p:txBody>
            <a:bodyPr lIns="50800" tIns="50800" rIns="50800" bIns="50800" rtlCol="0" anchor="ctr"/>
            <a:lstStyle/>
            <a:p>
              <a:pPr algn="ctr">
                <a:lnSpc>
                  <a:spcPts val="4479"/>
                </a:lnSpc>
                <a:spcBef>
                  <a:spcPct val="0"/>
                </a:spcBef>
              </a:pPr>
              <a:r>
                <a:rPr lang="en-US" sz="3199">
                  <a:solidFill>
                    <a:srgbClr val="000000"/>
                  </a:solidFill>
                  <a:latin typeface="Abril Fatface"/>
                  <a:ea typeface="Abril Fatface"/>
                  <a:cs typeface="Abril Fatface"/>
                  <a:sym typeface="Abril Fatface"/>
                </a:rPr>
                <a:t>1</a:t>
              </a:r>
            </a:p>
          </p:txBody>
        </p:sp>
      </p:grpSp>
      <p:grpSp>
        <p:nvGrpSpPr>
          <p:cNvPr id="15" name="Group 15"/>
          <p:cNvGrpSpPr/>
          <p:nvPr/>
        </p:nvGrpSpPr>
        <p:grpSpPr>
          <a:xfrm>
            <a:off x="6537648" y="2320561"/>
            <a:ext cx="1712215" cy="1712215"/>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17" name="TextBox 17"/>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2</a:t>
              </a:r>
            </a:p>
          </p:txBody>
        </p:sp>
      </p:grpSp>
      <p:grpSp>
        <p:nvGrpSpPr>
          <p:cNvPr id="18" name="Group 18"/>
          <p:cNvGrpSpPr/>
          <p:nvPr/>
        </p:nvGrpSpPr>
        <p:grpSpPr>
          <a:xfrm>
            <a:off x="6537648" y="7546085"/>
            <a:ext cx="1712215" cy="1712215"/>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20" name="TextBox 20"/>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3</a:t>
              </a:r>
            </a:p>
          </p:txBody>
        </p:sp>
      </p:grpSp>
      <p:grpSp>
        <p:nvGrpSpPr>
          <p:cNvPr id="21" name="Group 21"/>
          <p:cNvGrpSpPr/>
          <p:nvPr/>
        </p:nvGrpSpPr>
        <p:grpSpPr>
          <a:xfrm>
            <a:off x="1908954" y="7546085"/>
            <a:ext cx="1712215" cy="1712215"/>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txBody>
            <a:bodyPr/>
            <a:lstStyle/>
            <a:p>
              <a:endParaRPr lang="tr-TR"/>
            </a:p>
          </p:txBody>
        </p:sp>
        <p:sp>
          <p:nvSpPr>
            <p:cNvPr id="23" name="TextBox 23"/>
            <p:cNvSpPr txBox="1"/>
            <p:nvPr/>
          </p:nvSpPr>
          <p:spPr>
            <a:xfrm>
              <a:off x="76200" y="19050"/>
              <a:ext cx="660400" cy="717550"/>
            </a:xfrm>
            <a:prstGeom prst="rect">
              <a:avLst/>
            </a:prstGeom>
          </p:spPr>
          <p:txBody>
            <a:bodyPr lIns="50800" tIns="50800" rIns="50800" bIns="50800" rtlCol="0" anchor="ctr"/>
            <a:lstStyle/>
            <a:p>
              <a:pPr algn="ctr">
                <a:lnSpc>
                  <a:spcPts val="4480"/>
                </a:lnSpc>
                <a:spcBef>
                  <a:spcPct val="0"/>
                </a:spcBef>
              </a:pPr>
              <a:r>
                <a:rPr lang="en-US" sz="3200">
                  <a:solidFill>
                    <a:srgbClr val="000000"/>
                  </a:solidFill>
                  <a:latin typeface="Abril Fatface"/>
                  <a:ea typeface="Abril Fatface"/>
                  <a:cs typeface="Abril Fatface"/>
                  <a:sym typeface="Abril Fatface"/>
                </a:rPr>
                <a:t>4</a:t>
              </a:r>
            </a:p>
          </p:txBody>
        </p:sp>
      </p:grpSp>
      <p:sp>
        <p:nvSpPr>
          <p:cNvPr id="24" name="AutoShape 24"/>
          <p:cNvSpPr/>
          <p:nvPr/>
        </p:nvSpPr>
        <p:spPr>
          <a:xfrm>
            <a:off x="3639700" y="2934766"/>
            <a:ext cx="2969589"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25" name="AutoShape 25"/>
          <p:cNvSpPr/>
          <p:nvPr/>
        </p:nvSpPr>
        <p:spPr>
          <a:xfrm flipH="1">
            <a:off x="3639762" y="3187021"/>
            <a:ext cx="2931398" cy="19096"/>
          </a:xfrm>
          <a:prstGeom prst="line">
            <a:avLst/>
          </a:prstGeom>
          <a:ln w="19050" cap="flat">
            <a:solidFill>
              <a:srgbClr val="000000"/>
            </a:solidFill>
            <a:prstDash val="solid"/>
            <a:headEnd type="none" w="sm" len="sm"/>
            <a:tailEnd type="arrow" w="med" len="sm"/>
          </a:ln>
        </p:spPr>
        <p:txBody>
          <a:bodyPr/>
          <a:lstStyle/>
          <a:p>
            <a:endParaRPr lang="tr-TR"/>
          </a:p>
        </p:txBody>
      </p:sp>
      <p:sp>
        <p:nvSpPr>
          <p:cNvPr id="26" name="AutoShape 26"/>
          <p:cNvSpPr/>
          <p:nvPr/>
        </p:nvSpPr>
        <p:spPr>
          <a:xfrm flipH="1" flipV="1">
            <a:off x="3255479" y="3938083"/>
            <a:ext cx="3438697" cy="3999064"/>
          </a:xfrm>
          <a:prstGeom prst="line">
            <a:avLst/>
          </a:prstGeom>
          <a:ln w="19050" cap="flat">
            <a:solidFill>
              <a:srgbClr val="000000"/>
            </a:solidFill>
            <a:prstDash val="solid"/>
            <a:headEnd type="none" w="sm" len="sm"/>
            <a:tailEnd type="arrow" w="med" len="sm"/>
          </a:ln>
        </p:spPr>
        <p:txBody>
          <a:bodyPr/>
          <a:lstStyle/>
          <a:p>
            <a:endParaRPr lang="tr-TR"/>
          </a:p>
        </p:txBody>
      </p:sp>
      <p:sp>
        <p:nvSpPr>
          <p:cNvPr id="27" name="AutoShape 27"/>
          <p:cNvSpPr/>
          <p:nvPr/>
        </p:nvSpPr>
        <p:spPr>
          <a:xfrm>
            <a:off x="7403280" y="4032776"/>
            <a:ext cx="0" cy="3491846"/>
          </a:xfrm>
          <a:prstGeom prst="line">
            <a:avLst/>
          </a:prstGeom>
          <a:ln w="19050" cap="flat">
            <a:solidFill>
              <a:srgbClr val="000000"/>
            </a:solidFill>
            <a:prstDash val="solid"/>
            <a:headEnd type="none" w="sm" len="sm"/>
            <a:tailEnd type="arrow" w="med" len="sm"/>
          </a:ln>
        </p:spPr>
        <p:txBody>
          <a:bodyPr/>
          <a:lstStyle/>
          <a:p>
            <a:endParaRPr lang="tr-TR"/>
          </a:p>
        </p:txBody>
      </p:sp>
      <p:sp>
        <p:nvSpPr>
          <p:cNvPr id="28" name="AutoShape 28"/>
          <p:cNvSpPr/>
          <p:nvPr/>
        </p:nvSpPr>
        <p:spPr>
          <a:xfrm>
            <a:off x="2882991" y="4054239"/>
            <a:ext cx="0" cy="3453655"/>
          </a:xfrm>
          <a:prstGeom prst="line">
            <a:avLst/>
          </a:prstGeom>
          <a:ln w="19050" cap="flat">
            <a:solidFill>
              <a:srgbClr val="000000"/>
            </a:solidFill>
            <a:prstDash val="solid"/>
            <a:headEnd type="none" w="sm" len="sm"/>
            <a:tailEnd type="arrow" w="med" len="sm"/>
          </a:ln>
        </p:spPr>
        <p:txBody>
          <a:bodyPr/>
          <a:lstStyle/>
          <a:p>
            <a:endParaRPr lang="tr-TR"/>
          </a:p>
        </p:txBody>
      </p:sp>
      <p:sp>
        <p:nvSpPr>
          <p:cNvPr id="29" name="AutoShape 29"/>
          <p:cNvSpPr/>
          <p:nvPr/>
        </p:nvSpPr>
        <p:spPr>
          <a:xfrm flipH="1">
            <a:off x="3639700" y="8319994"/>
            <a:ext cx="2830216" cy="0"/>
          </a:xfrm>
          <a:prstGeom prst="line">
            <a:avLst/>
          </a:prstGeom>
          <a:ln w="19050" cap="flat">
            <a:solidFill>
              <a:srgbClr val="000000"/>
            </a:solidFill>
            <a:prstDash val="solid"/>
            <a:headEnd type="none" w="sm" len="sm"/>
            <a:tailEnd type="arrow" w="med" len="sm"/>
          </a:ln>
        </p:spPr>
        <p:txBody>
          <a:bodyPr/>
          <a:lstStyle/>
          <a:p>
            <a:endParaRPr lang="tr-TR"/>
          </a:p>
        </p:txBody>
      </p:sp>
      <p:sp>
        <p:nvSpPr>
          <p:cNvPr id="30" name="AutoShape 30"/>
          <p:cNvSpPr/>
          <p:nvPr/>
        </p:nvSpPr>
        <p:spPr>
          <a:xfrm flipH="1" flipV="1">
            <a:off x="2511516" y="4032776"/>
            <a:ext cx="0" cy="3606421"/>
          </a:xfrm>
          <a:prstGeom prst="line">
            <a:avLst/>
          </a:prstGeom>
          <a:ln w="19050" cap="flat">
            <a:solidFill>
              <a:srgbClr val="000000"/>
            </a:solidFill>
            <a:prstDash val="solid"/>
            <a:headEnd type="none" w="sm" len="sm"/>
            <a:tailEnd type="arrow" w="med" len="sm"/>
          </a:ln>
        </p:spPr>
        <p:txBody>
          <a:bodyPr/>
          <a:lstStyle/>
          <a:p>
            <a:endParaRPr lang="tr-TR"/>
          </a:p>
        </p:txBody>
      </p:sp>
      <p:sp>
        <p:nvSpPr>
          <p:cNvPr id="31" name="TextBox 31"/>
          <p:cNvSpPr txBox="1"/>
          <p:nvPr/>
        </p:nvSpPr>
        <p:spPr>
          <a:xfrm>
            <a:off x="3178624" y="5556068"/>
            <a:ext cx="15371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7</a:t>
            </a:r>
          </a:p>
        </p:txBody>
      </p:sp>
      <p:sp>
        <p:nvSpPr>
          <p:cNvPr id="32" name="TextBox 32"/>
          <p:cNvSpPr txBox="1"/>
          <p:nvPr/>
        </p:nvSpPr>
        <p:spPr>
          <a:xfrm>
            <a:off x="2085766" y="5556068"/>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33" name="TextBox 33"/>
          <p:cNvSpPr txBox="1"/>
          <p:nvPr/>
        </p:nvSpPr>
        <p:spPr>
          <a:xfrm>
            <a:off x="4984634" y="3331797"/>
            <a:ext cx="189547"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8</a:t>
            </a:r>
          </a:p>
        </p:txBody>
      </p:sp>
      <p:sp>
        <p:nvSpPr>
          <p:cNvPr id="34" name="TextBox 34"/>
          <p:cNvSpPr txBox="1"/>
          <p:nvPr/>
        </p:nvSpPr>
        <p:spPr>
          <a:xfrm>
            <a:off x="4973621" y="2372791"/>
            <a:ext cx="182642"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3</a:t>
            </a:r>
          </a:p>
        </p:txBody>
      </p:sp>
      <p:sp>
        <p:nvSpPr>
          <p:cNvPr id="35" name="TextBox 35"/>
          <p:cNvSpPr txBox="1"/>
          <p:nvPr/>
        </p:nvSpPr>
        <p:spPr>
          <a:xfrm>
            <a:off x="5065121" y="5370331"/>
            <a:ext cx="182285"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5</a:t>
            </a:r>
          </a:p>
        </p:txBody>
      </p:sp>
      <p:sp>
        <p:nvSpPr>
          <p:cNvPr id="36" name="TextBox 36"/>
          <p:cNvSpPr txBox="1"/>
          <p:nvPr/>
        </p:nvSpPr>
        <p:spPr>
          <a:xfrm>
            <a:off x="4986659" y="8462869"/>
            <a:ext cx="156924"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1</a:t>
            </a:r>
          </a:p>
        </p:txBody>
      </p:sp>
      <p:sp>
        <p:nvSpPr>
          <p:cNvPr id="37" name="TextBox 37"/>
          <p:cNvSpPr txBox="1"/>
          <p:nvPr/>
        </p:nvSpPr>
        <p:spPr>
          <a:xfrm>
            <a:off x="7764932" y="5370331"/>
            <a:ext cx="182880" cy="41910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2</a:t>
            </a:r>
          </a:p>
        </p:txBody>
      </p:sp>
      <p:sp>
        <p:nvSpPr>
          <p:cNvPr id="38" name="Freeform 38"/>
          <p:cNvSpPr/>
          <p:nvPr/>
        </p:nvSpPr>
        <p:spPr>
          <a:xfrm>
            <a:off x="-7301954" y="5975168"/>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39" name="Freeform 39"/>
          <p:cNvSpPr/>
          <p:nvPr/>
        </p:nvSpPr>
        <p:spPr>
          <a:xfrm rot="-3355066">
            <a:off x="-5899778" y="-5662328"/>
            <a:ext cx="9022634" cy="9258300"/>
          </a:xfrm>
          <a:custGeom>
            <a:avLst/>
            <a:gdLst/>
            <a:ahLst/>
            <a:cxnLst/>
            <a:rect l="l" t="t" r="r" b="b"/>
            <a:pathLst>
              <a:path w="9022634" h="9258300">
                <a:moveTo>
                  <a:pt x="0" y="0"/>
                </a:moveTo>
                <a:lnTo>
                  <a:pt x="9022635" y="0"/>
                </a:lnTo>
                <a:lnTo>
                  <a:pt x="9022635"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40" name="Freeform 40"/>
          <p:cNvSpPr/>
          <p:nvPr/>
        </p:nvSpPr>
        <p:spPr>
          <a:xfrm>
            <a:off x="14816146" y="-5507402"/>
            <a:ext cx="9022634" cy="9258300"/>
          </a:xfrm>
          <a:custGeom>
            <a:avLst/>
            <a:gdLst/>
            <a:ahLst/>
            <a:cxnLst/>
            <a:rect l="l" t="t" r="r" b="b"/>
            <a:pathLst>
              <a:path w="9022634" h="9258300">
                <a:moveTo>
                  <a:pt x="0" y="0"/>
                </a:moveTo>
                <a:lnTo>
                  <a:pt x="9022635" y="0"/>
                </a:lnTo>
                <a:lnTo>
                  <a:pt x="9022635"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Tree>
  </p:cSld>
  <p:clrMapOvr>
    <a:masterClrMapping/>
  </p:clrMapOvr>
  <p:transition>
    <p:cover dir="d"/>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extBox 2"/>
          <p:cNvSpPr txBox="1"/>
          <p:nvPr/>
        </p:nvSpPr>
        <p:spPr>
          <a:xfrm>
            <a:off x="1924827" y="3029173"/>
            <a:ext cx="14438346" cy="1835150"/>
          </a:xfrm>
          <a:prstGeom prst="rect">
            <a:avLst/>
          </a:prstGeom>
        </p:spPr>
        <p:txBody>
          <a:bodyPr lIns="0" tIns="0" rIns="0" bIns="0" rtlCol="0" anchor="t">
            <a:spAutoFit/>
          </a:bodyPr>
          <a:lstStyle/>
          <a:p>
            <a:pPr algn="l">
              <a:lnSpc>
                <a:spcPts val="7150"/>
              </a:lnSpc>
              <a:spcBef>
                <a:spcPct val="0"/>
              </a:spcBef>
            </a:pPr>
            <a:r>
              <a:rPr lang="en-US" sz="6500">
                <a:solidFill>
                  <a:srgbClr val="000000"/>
                </a:solidFill>
                <a:latin typeface="JetBrains Mono"/>
                <a:ea typeface="JetBrains Mono"/>
                <a:cs typeface="JetBrains Mono"/>
                <a:sym typeface="JetBrains Mono"/>
              </a:rPr>
              <a:t>cout&lt;&lt;”Bizi Dinlediğiniz İçin Teşekkürler”;</a:t>
            </a:r>
          </a:p>
        </p:txBody>
      </p:sp>
      <p:sp>
        <p:nvSpPr>
          <p:cNvPr id="3" name="TextBox 3"/>
          <p:cNvSpPr txBox="1"/>
          <p:nvPr/>
        </p:nvSpPr>
        <p:spPr>
          <a:xfrm>
            <a:off x="1732137" y="5260975"/>
            <a:ext cx="14631036" cy="4039567"/>
          </a:xfrm>
          <a:prstGeom prst="rect">
            <a:avLst/>
          </a:prstGeom>
        </p:spPr>
        <p:txBody>
          <a:bodyPr lIns="0" tIns="0" rIns="0" bIns="0" rtlCol="0" anchor="t">
            <a:spAutoFit/>
          </a:bodyPr>
          <a:lstStyle/>
          <a:p>
            <a:pPr algn="ctr">
              <a:lnSpc>
                <a:spcPts val="10450"/>
              </a:lnSpc>
            </a:pPr>
            <a:r>
              <a:rPr lang="en-US" sz="9500" dirty="0">
                <a:solidFill>
                  <a:srgbClr val="FF5959"/>
                </a:solidFill>
                <a:latin typeface="JetBrains Mono"/>
                <a:ea typeface="JetBrains Mono"/>
                <a:cs typeface="JetBrains Mono"/>
                <a:sym typeface="JetBrains Mono"/>
              </a:rPr>
              <a:t>&gt;&gt;</a:t>
            </a:r>
            <a:r>
              <a:rPr lang="en-US" sz="9500" dirty="0" err="1">
                <a:solidFill>
                  <a:srgbClr val="FF5959"/>
                </a:solidFill>
                <a:latin typeface="JetBrains Mono"/>
                <a:ea typeface="JetBrains Mono"/>
                <a:cs typeface="JetBrains Mono"/>
                <a:sym typeface="JetBrains Mono"/>
              </a:rPr>
              <a:t>Bizi</a:t>
            </a:r>
            <a:r>
              <a:rPr lang="en-US" sz="9500" dirty="0">
                <a:solidFill>
                  <a:srgbClr val="FF5959"/>
                </a:solidFill>
                <a:latin typeface="JetBrains Mono"/>
                <a:ea typeface="JetBrains Mono"/>
                <a:cs typeface="JetBrains Mono"/>
                <a:sym typeface="JetBrains Mono"/>
              </a:rPr>
              <a:t> </a:t>
            </a:r>
            <a:r>
              <a:rPr lang="en-US" sz="9500" dirty="0" err="1">
                <a:solidFill>
                  <a:srgbClr val="FF5959"/>
                </a:solidFill>
                <a:latin typeface="JetBrains Mono"/>
                <a:ea typeface="JetBrains Mono"/>
                <a:cs typeface="JetBrains Mono"/>
                <a:sym typeface="JetBrains Mono"/>
              </a:rPr>
              <a:t>Dinlediğiniz</a:t>
            </a:r>
            <a:r>
              <a:rPr lang="en-US" sz="9500" dirty="0">
                <a:solidFill>
                  <a:srgbClr val="FF5959"/>
                </a:solidFill>
                <a:latin typeface="JetBrains Mono"/>
                <a:ea typeface="JetBrains Mono"/>
                <a:cs typeface="JetBrains Mono"/>
                <a:sym typeface="JetBrains Mono"/>
              </a:rPr>
              <a:t> </a:t>
            </a:r>
            <a:r>
              <a:rPr lang="en-US" sz="9500" dirty="0" err="1">
                <a:solidFill>
                  <a:srgbClr val="FF5959"/>
                </a:solidFill>
                <a:latin typeface="JetBrains Mono"/>
                <a:ea typeface="JetBrains Mono"/>
                <a:cs typeface="JetBrains Mono"/>
                <a:sym typeface="JetBrains Mono"/>
              </a:rPr>
              <a:t>İçin</a:t>
            </a:r>
            <a:r>
              <a:rPr lang="en-US" sz="9500" dirty="0">
                <a:solidFill>
                  <a:srgbClr val="FF5959"/>
                </a:solidFill>
                <a:latin typeface="JetBrains Mono"/>
                <a:ea typeface="JetBrains Mono"/>
                <a:cs typeface="JetBrains Mono"/>
                <a:sym typeface="JetBrains Mono"/>
              </a:rPr>
              <a:t> </a:t>
            </a:r>
            <a:r>
              <a:rPr lang="en-US" sz="9500" dirty="0" err="1">
                <a:solidFill>
                  <a:srgbClr val="FF5959"/>
                </a:solidFill>
                <a:latin typeface="JetBrains Mono"/>
                <a:ea typeface="JetBrains Mono"/>
                <a:cs typeface="JetBrains Mono"/>
                <a:sym typeface="JetBrains Mono"/>
              </a:rPr>
              <a:t>Teşekkürler</a:t>
            </a:r>
            <a:endParaRPr lang="en-US" sz="9500" dirty="0">
              <a:solidFill>
                <a:srgbClr val="FF5959"/>
              </a:solidFill>
              <a:latin typeface="JetBrains Mono"/>
              <a:ea typeface="JetBrains Mono"/>
              <a:cs typeface="JetBrains Mono"/>
              <a:sym typeface="JetBrains Mono"/>
            </a:endParaRPr>
          </a:p>
          <a:p>
            <a:pPr algn="ctr">
              <a:lnSpc>
                <a:spcPts val="10450"/>
              </a:lnSpc>
              <a:spcBef>
                <a:spcPct val="0"/>
              </a:spcBef>
            </a:pPr>
            <a:endParaRPr lang="en-US" sz="9500" dirty="0">
              <a:solidFill>
                <a:srgbClr val="FF5959"/>
              </a:solidFill>
              <a:latin typeface="JetBrains Mono"/>
              <a:ea typeface="JetBrains Mono"/>
              <a:cs typeface="JetBrains Mono"/>
              <a:sym typeface="JetBrains Mono"/>
            </a:endParaRP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extBox 2"/>
          <p:cNvSpPr txBox="1"/>
          <p:nvPr/>
        </p:nvSpPr>
        <p:spPr>
          <a:xfrm>
            <a:off x="0" y="952500"/>
            <a:ext cx="17173038" cy="1375411"/>
          </a:xfrm>
          <a:prstGeom prst="rect">
            <a:avLst/>
          </a:prstGeom>
        </p:spPr>
        <p:txBody>
          <a:bodyPr lIns="0" tIns="0" rIns="0" bIns="0" rtlCol="0" anchor="t">
            <a:spAutoFit/>
          </a:bodyPr>
          <a:lstStyle/>
          <a:p>
            <a:pPr algn="ctr">
              <a:lnSpc>
                <a:spcPts val="5519"/>
              </a:lnSpc>
              <a:spcBef>
                <a:spcPct val="0"/>
              </a:spcBef>
            </a:pPr>
            <a:r>
              <a:rPr lang="en-US" sz="3999" spc="391">
                <a:solidFill>
                  <a:srgbClr val="000000"/>
                </a:solidFill>
                <a:latin typeface="Libre Baskerville"/>
                <a:ea typeface="Libre Baskerville"/>
                <a:cs typeface="Libre Baskerville"/>
                <a:sym typeface="Libre Baskerville"/>
              </a:rPr>
              <a:t>EN KISA YOL PROBLEMLERİNİN GÜNLÜK HAYATTAKİ ÖRNEKLERİ</a:t>
            </a:r>
          </a:p>
        </p:txBody>
      </p:sp>
      <p:sp>
        <p:nvSpPr>
          <p:cNvPr id="3" name="TextBox 3"/>
          <p:cNvSpPr txBox="1"/>
          <p:nvPr/>
        </p:nvSpPr>
        <p:spPr>
          <a:xfrm>
            <a:off x="1991885" y="3835142"/>
            <a:ext cx="14020030" cy="3609976"/>
          </a:xfrm>
          <a:prstGeom prst="rect">
            <a:avLst/>
          </a:prstGeom>
        </p:spPr>
        <p:txBody>
          <a:bodyPr lIns="0" tIns="0" rIns="0" bIns="0" rtlCol="0" anchor="t">
            <a:spAutoFit/>
          </a:bodyPr>
          <a:lstStyle/>
          <a:p>
            <a:pPr algn="ctr">
              <a:lnSpc>
                <a:spcPts val="12600"/>
              </a:lnSpc>
            </a:pPr>
            <a:r>
              <a:rPr lang="en-US" sz="14000" spc="-280">
                <a:solidFill>
                  <a:srgbClr val="DAD5D1"/>
                </a:solidFill>
                <a:latin typeface="ITC Benguiat"/>
                <a:ea typeface="ITC Benguiat"/>
                <a:cs typeface="ITC Benguiat"/>
                <a:sym typeface="ITC Benguiat"/>
              </a:rPr>
              <a:t>FLOYD-WARSHALL</a:t>
            </a:r>
          </a:p>
        </p:txBody>
      </p:sp>
      <p:sp>
        <p:nvSpPr>
          <p:cNvPr id="4" name="TextBox 4"/>
          <p:cNvSpPr txBox="1"/>
          <p:nvPr/>
        </p:nvSpPr>
        <p:spPr>
          <a:xfrm>
            <a:off x="4519804" y="4063148"/>
            <a:ext cx="4014596" cy="401970"/>
          </a:xfrm>
          <a:prstGeom prst="rect">
            <a:avLst/>
          </a:prstGeom>
        </p:spPr>
        <p:txBody>
          <a:bodyPr wrap="square" lIns="0" tIns="0" rIns="0" bIns="0" rtlCol="0" anchor="t">
            <a:spAutoFit/>
          </a:bodyPr>
          <a:lstStyle/>
          <a:p>
            <a:pPr marL="539749" lvl="1" indent="-269875" algn="l">
              <a:lnSpc>
                <a:spcPts val="3449"/>
              </a:lnSpc>
              <a:buFont typeface="Arial"/>
              <a:buChar char="•"/>
            </a:pPr>
            <a:r>
              <a:rPr lang="en-US" sz="2499" spc="244" dirty="0">
                <a:solidFill>
                  <a:srgbClr val="000000"/>
                </a:solidFill>
                <a:latin typeface="Oswald"/>
                <a:ea typeface="Oswald"/>
                <a:cs typeface="Oswald"/>
                <a:sym typeface="Oswald"/>
              </a:rPr>
              <a:t>AĞ</a:t>
            </a:r>
            <a:r>
              <a:rPr lang="tr-TR" sz="2499" spc="244" dirty="0">
                <a:solidFill>
                  <a:srgbClr val="000000"/>
                </a:solidFill>
                <a:latin typeface="Oswald"/>
                <a:ea typeface="Oswald"/>
                <a:cs typeface="Oswald"/>
                <a:sym typeface="Oswald"/>
              </a:rPr>
              <a:t> </a:t>
            </a:r>
            <a:r>
              <a:rPr lang="en-US" sz="2499" spc="244" dirty="0">
                <a:solidFill>
                  <a:srgbClr val="000000"/>
                </a:solidFill>
                <a:latin typeface="Oswald"/>
                <a:ea typeface="Oswald"/>
                <a:cs typeface="Oswald"/>
                <a:sym typeface="Oswald"/>
              </a:rPr>
              <a:t>OPTIMIZASYONU</a:t>
            </a:r>
          </a:p>
        </p:txBody>
      </p:sp>
      <p:sp>
        <p:nvSpPr>
          <p:cNvPr id="5" name="TextBox 5"/>
          <p:cNvSpPr txBox="1"/>
          <p:nvPr/>
        </p:nvSpPr>
        <p:spPr>
          <a:xfrm>
            <a:off x="5551077" y="4644173"/>
            <a:ext cx="4202523" cy="401970"/>
          </a:xfrm>
          <a:prstGeom prst="rect">
            <a:avLst/>
          </a:prstGeom>
        </p:spPr>
        <p:txBody>
          <a:bodyPr wrap="square" lIns="0" tIns="0" rIns="0" bIns="0" rtlCol="0" anchor="t">
            <a:spAutoFit/>
          </a:bodyPr>
          <a:lstStyle/>
          <a:p>
            <a:pPr marL="539749" lvl="1" indent="-269875" algn="ctr">
              <a:lnSpc>
                <a:spcPts val="3449"/>
              </a:lnSpc>
              <a:buFont typeface="Arial"/>
              <a:buChar char="•"/>
            </a:pPr>
            <a:r>
              <a:rPr lang="en-US" sz="2499" spc="244" dirty="0">
                <a:solidFill>
                  <a:srgbClr val="000000"/>
                </a:solidFill>
                <a:latin typeface="Oswald"/>
                <a:ea typeface="Oswald"/>
                <a:cs typeface="Oswald"/>
                <a:sym typeface="Oswald"/>
              </a:rPr>
              <a:t>ENERJI SISTEMLERI</a:t>
            </a:r>
          </a:p>
        </p:txBody>
      </p:sp>
      <p:sp>
        <p:nvSpPr>
          <p:cNvPr id="6" name="TextBox 6"/>
          <p:cNvSpPr txBox="1"/>
          <p:nvPr/>
        </p:nvSpPr>
        <p:spPr>
          <a:xfrm>
            <a:off x="6752269" y="5225198"/>
            <a:ext cx="3855690" cy="419100"/>
          </a:xfrm>
          <a:prstGeom prst="rect">
            <a:avLst/>
          </a:prstGeom>
        </p:spPr>
        <p:txBody>
          <a:bodyPr lIns="0" tIns="0" rIns="0" bIns="0" rtlCol="0" anchor="t">
            <a:spAutoFit/>
          </a:bodyPr>
          <a:lstStyle/>
          <a:p>
            <a:pPr marL="539749" lvl="1" indent="-269875" algn="l">
              <a:lnSpc>
                <a:spcPts val="3449"/>
              </a:lnSpc>
              <a:buFont typeface="Arial"/>
              <a:buChar char="•"/>
            </a:pPr>
            <a:r>
              <a:rPr lang="en-US" sz="2499" spc="244" dirty="0">
                <a:solidFill>
                  <a:srgbClr val="000000"/>
                </a:solidFill>
                <a:latin typeface="Oswald"/>
                <a:ea typeface="Oswald"/>
                <a:cs typeface="Oswald"/>
                <a:sym typeface="Oswald"/>
              </a:rPr>
              <a:t>SOSYAL AĞ ANALIZLERI</a:t>
            </a:r>
          </a:p>
        </p:txBody>
      </p:sp>
      <p:sp>
        <p:nvSpPr>
          <p:cNvPr id="7" name="TextBox 7"/>
          <p:cNvSpPr txBox="1"/>
          <p:nvPr/>
        </p:nvSpPr>
        <p:spPr>
          <a:xfrm>
            <a:off x="7880343" y="5806223"/>
            <a:ext cx="4069748" cy="401970"/>
          </a:xfrm>
          <a:prstGeom prst="rect">
            <a:avLst/>
          </a:prstGeom>
        </p:spPr>
        <p:txBody>
          <a:bodyPr wrap="square" lIns="0" tIns="0" rIns="0" bIns="0" rtlCol="0" anchor="t">
            <a:spAutoFit/>
          </a:bodyPr>
          <a:lstStyle/>
          <a:p>
            <a:pPr marL="539749" lvl="1" indent="-269875" algn="l">
              <a:lnSpc>
                <a:spcPts val="3449"/>
              </a:lnSpc>
              <a:buFont typeface="Arial"/>
              <a:buChar char="•"/>
            </a:pPr>
            <a:r>
              <a:rPr lang="en-US" sz="2499" spc="244" dirty="0">
                <a:solidFill>
                  <a:srgbClr val="000000"/>
                </a:solidFill>
                <a:latin typeface="Oswald"/>
                <a:ea typeface="Oswald"/>
                <a:cs typeface="Oswald"/>
                <a:sym typeface="Oswald"/>
              </a:rPr>
              <a:t>OYUN GELIŞTIRME</a:t>
            </a:r>
          </a:p>
        </p:txBody>
      </p:sp>
      <p:sp>
        <p:nvSpPr>
          <p:cNvPr id="8" name="TextBox 8"/>
          <p:cNvSpPr txBox="1"/>
          <p:nvPr/>
        </p:nvSpPr>
        <p:spPr>
          <a:xfrm>
            <a:off x="8805204" y="6387248"/>
            <a:ext cx="3144887" cy="419100"/>
          </a:xfrm>
          <a:prstGeom prst="rect">
            <a:avLst/>
          </a:prstGeom>
        </p:spPr>
        <p:txBody>
          <a:bodyPr lIns="0" tIns="0" rIns="0" bIns="0" rtlCol="0" anchor="t">
            <a:spAutoFit/>
          </a:bodyPr>
          <a:lstStyle/>
          <a:p>
            <a:pPr marL="539749" lvl="1" indent="-269875" algn="l">
              <a:lnSpc>
                <a:spcPts val="3449"/>
              </a:lnSpc>
              <a:buFont typeface="Arial"/>
              <a:buChar char="•"/>
            </a:pPr>
            <a:r>
              <a:rPr lang="en-US" sz="2499" spc="244" dirty="0">
                <a:solidFill>
                  <a:srgbClr val="000000"/>
                </a:solidFill>
                <a:latin typeface="Oswald"/>
                <a:ea typeface="Oswald"/>
                <a:cs typeface="Oswald"/>
                <a:sym typeface="Oswald"/>
              </a:rPr>
              <a:t>KAYNAK YÖNETIMI</a:t>
            </a:r>
          </a:p>
        </p:txBody>
      </p:sp>
      <p:sp>
        <p:nvSpPr>
          <p:cNvPr id="9" name="TextBox 9"/>
          <p:cNvSpPr txBox="1"/>
          <p:nvPr/>
        </p:nvSpPr>
        <p:spPr>
          <a:xfrm>
            <a:off x="9435522" y="6968273"/>
            <a:ext cx="5423478" cy="401970"/>
          </a:xfrm>
          <a:prstGeom prst="rect">
            <a:avLst/>
          </a:prstGeom>
        </p:spPr>
        <p:txBody>
          <a:bodyPr wrap="square" lIns="0" tIns="0" rIns="0" bIns="0" rtlCol="0" anchor="t">
            <a:spAutoFit/>
          </a:bodyPr>
          <a:lstStyle/>
          <a:p>
            <a:pPr marL="539749" lvl="1" indent="-269875" algn="l">
              <a:lnSpc>
                <a:spcPts val="3449"/>
              </a:lnSpc>
              <a:buFont typeface="Arial"/>
              <a:buChar char="•"/>
            </a:pPr>
            <a:r>
              <a:rPr lang="en-US" sz="2499" spc="244" dirty="0">
                <a:solidFill>
                  <a:srgbClr val="000000"/>
                </a:solidFill>
                <a:latin typeface="Oswald"/>
                <a:ea typeface="Oswald"/>
                <a:cs typeface="Oswald"/>
                <a:sym typeface="Oswald"/>
              </a:rPr>
              <a:t>BIYOENFORMATIK VE SAĞLIK</a:t>
            </a:r>
          </a:p>
        </p:txBody>
      </p:sp>
      <p:sp>
        <p:nvSpPr>
          <p:cNvPr id="10" name="TextBox 10"/>
          <p:cNvSpPr txBox="1"/>
          <p:nvPr/>
        </p:nvSpPr>
        <p:spPr>
          <a:xfrm>
            <a:off x="3555398" y="3477955"/>
            <a:ext cx="4324945" cy="419100"/>
          </a:xfrm>
          <a:prstGeom prst="rect">
            <a:avLst/>
          </a:prstGeom>
        </p:spPr>
        <p:txBody>
          <a:bodyPr lIns="0" tIns="0" rIns="0" bIns="0" rtlCol="0" anchor="t">
            <a:spAutoFit/>
          </a:bodyPr>
          <a:lstStyle/>
          <a:p>
            <a:pPr marL="539749" lvl="1" indent="-269875" algn="l">
              <a:lnSpc>
                <a:spcPts val="3449"/>
              </a:lnSpc>
              <a:buFont typeface="Arial"/>
              <a:buChar char="•"/>
            </a:pPr>
            <a:r>
              <a:rPr lang="en-US" sz="2499" spc="244">
                <a:solidFill>
                  <a:srgbClr val="000000"/>
                </a:solidFill>
                <a:latin typeface="Oswald"/>
                <a:ea typeface="Oswald"/>
                <a:cs typeface="Oswald"/>
                <a:sym typeface="Oswald"/>
              </a:rPr>
              <a:t>ULAŞIM VE YOL PLANLAMA</a:t>
            </a:r>
          </a:p>
        </p:txBody>
      </p:sp>
      <p:sp>
        <p:nvSpPr>
          <p:cNvPr id="11" name="Freeform 11"/>
          <p:cNvSpPr/>
          <p:nvPr/>
        </p:nvSpPr>
        <p:spPr>
          <a:xfrm rot="-5569636">
            <a:off x="194426" y="-2501331"/>
            <a:ext cx="4096053" cy="7060062"/>
          </a:xfrm>
          <a:custGeom>
            <a:avLst/>
            <a:gdLst/>
            <a:ahLst/>
            <a:cxnLst/>
            <a:rect l="l" t="t" r="r" b="b"/>
            <a:pathLst>
              <a:path w="4096053" h="7060062">
                <a:moveTo>
                  <a:pt x="0" y="0"/>
                </a:moveTo>
                <a:lnTo>
                  <a:pt x="4096053" y="0"/>
                </a:lnTo>
                <a:lnTo>
                  <a:pt x="4096053" y="7060062"/>
                </a:lnTo>
                <a:lnTo>
                  <a:pt x="0" y="706006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12" name="Freeform 12"/>
          <p:cNvSpPr/>
          <p:nvPr/>
        </p:nvSpPr>
        <p:spPr>
          <a:xfrm rot="5310509">
            <a:off x="13729180" y="5229795"/>
            <a:ext cx="4096053" cy="7060062"/>
          </a:xfrm>
          <a:custGeom>
            <a:avLst/>
            <a:gdLst/>
            <a:ahLst/>
            <a:cxnLst/>
            <a:rect l="l" t="t" r="r" b="b"/>
            <a:pathLst>
              <a:path w="4096053" h="7060062">
                <a:moveTo>
                  <a:pt x="0" y="0"/>
                </a:moveTo>
                <a:lnTo>
                  <a:pt x="4096053" y="0"/>
                </a:lnTo>
                <a:lnTo>
                  <a:pt x="4096053" y="7060062"/>
                </a:lnTo>
                <a:lnTo>
                  <a:pt x="0" y="706006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Tree>
  </p:cSld>
  <p:clrMapOvr>
    <a:masterClrMapping/>
  </p:clrMapOvr>
  <p:transition>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Freeform 2"/>
          <p:cNvSpPr/>
          <p:nvPr/>
        </p:nvSpPr>
        <p:spPr>
          <a:xfrm>
            <a:off x="15520768" y="-3035470"/>
            <a:ext cx="6626483" cy="5715000"/>
          </a:xfrm>
          <a:custGeom>
            <a:avLst/>
            <a:gdLst/>
            <a:ahLst/>
            <a:cxnLst/>
            <a:rect l="l" t="t" r="r" b="b"/>
            <a:pathLst>
              <a:path w="6626483" h="5715000">
                <a:moveTo>
                  <a:pt x="0" y="0"/>
                </a:moveTo>
                <a:lnTo>
                  <a:pt x="6626484" y="0"/>
                </a:lnTo>
                <a:lnTo>
                  <a:pt x="6626484"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3" name="Freeform 3"/>
          <p:cNvSpPr/>
          <p:nvPr/>
        </p:nvSpPr>
        <p:spPr>
          <a:xfrm rot="-10800000">
            <a:off x="-1742422" y="6697212"/>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grpSp>
        <p:nvGrpSpPr>
          <p:cNvPr id="4" name="Group 4"/>
          <p:cNvGrpSpPr/>
          <p:nvPr/>
        </p:nvGrpSpPr>
        <p:grpSpPr>
          <a:xfrm>
            <a:off x="5609176" y="1609664"/>
            <a:ext cx="2512903" cy="2512903"/>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6B2AF"/>
            </a:solidFill>
            <a:ln w="12700">
              <a:solidFill>
                <a:srgbClr val="000000"/>
              </a:solidFill>
            </a:ln>
          </p:spPr>
          <p:txBody>
            <a:bodyPr/>
            <a:lstStyle/>
            <a:p>
              <a:endParaRPr lang="tr-TR"/>
            </a:p>
          </p:txBody>
        </p:sp>
      </p:grpSp>
      <p:grpSp>
        <p:nvGrpSpPr>
          <p:cNvPr id="6" name="Group 6"/>
          <p:cNvGrpSpPr/>
          <p:nvPr/>
        </p:nvGrpSpPr>
        <p:grpSpPr>
          <a:xfrm>
            <a:off x="10682833" y="2025754"/>
            <a:ext cx="2512903" cy="2512903"/>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6B2AF"/>
            </a:solidFill>
            <a:ln w="12700">
              <a:solidFill>
                <a:srgbClr val="000000"/>
              </a:solidFill>
            </a:ln>
          </p:spPr>
          <p:txBody>
            <a:bodyPr/>
            <a:lstStyle/>
            <a:p>
              <a:endParaRPr lang="tr-TR"/>
            </a:p>
          </p:txBody>
        </p:sp>
      </p:grpSp>
      <p:grpSp>
        <p:nvGrpSpPr>
          <p:cNvPr id="8" name="Group 8"/>
          <p:cNvGrpSpPr/>
          <p:nvPr/>
        </p:nvGrpSpPr>
        <p:grpSpPr>
          <a:xfrm>
            <a:off x="1450427" y="2866116"/>
            <a:ext cx="2512903" cy="2512903"/>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6B2AF"/>
            </a:solidFill>
            <a:ln w="12700">
              <a:solidFill>
                <a:srgbClr val="000000"/>
              </a:solidFill>
            </a:ln>
          </p:spPr>
          <p:txBody>
            <a:bodyPr/>
            <a:lstStyle/>
            <a:p>
              <a:endParaRPr lang="tr-TR"/>
            </a:p>
          </p:txBody>
        </p:sp>
      </p:grpSp>
      <p:grpSp>
        <p:nvGrpSpPr>
          <p:cNvPr id="10" name="Group 10"/>
          <p:cNvGrpSpPr/>
          <p:nvPr/>
        </p:nvGrpSpPr>
        <p:grpSpPr>
          <a:xfrm>
            <a:off x="6449033" y="6509643"/>
            <a:ext cx="8599233" cy="1392121"/>
            <a:chOff x="0" y="0"/>
            <a:chExt cx="2264819" cy="366649"/>
          </a:xfrm>
        </p:grpSpPr>
        <p:sp>
          <p:nvSpPr>
            <p:cNvPr id="11" name="Freeform 11"/>
            <p:cNvSpPr/>
            <p:nvPr/>
          </p:nvSpPr>
          <p:spPr>
            <a:xfrm>
              <a:off x="0" y="0"/>
              <a:ext cx="2264819" cy="366649"/>
            </a:xfrm>
            <a:custGeom>
              <a:avLst/>
              <a:gdLst/>
              <a:ahLst/>
              <a:cxnLst/>
              <a:rect l="l" t="t" r="r" b="b"/>
              <a:pathLst>
                <a:path w="2264819" h="366649">
                  <a:moveTo>
                    <a:pt x="0" y="0"/>
                  </a:moveTo>
                  <a:lnTo>
                    <a:pt x="2264819" y="0"/>
                  </a:lnTo>
                  <a:lnTo>
                    <a:pt x="2264819" y="366649"/>
                  </a:lnTo>
                  <a:lnTo>
                    <a:pt x="0" y="366649"/>
                  </a:lnTo>
                  <a:close/>
                </a:path>
              </a:pathLst>
            </a:custGeom>
            <a:solidFill>
              <a:srgbClr val="BFBEBE"/>
            </a:solidFill>
          </p:spPr>
          <p:txBody>
            <a:bodyPr/>
            <a:lstStyle/>
            <a:p>
              <a:endParaRPr lang="tr-TR"/>
            </a:p>
          </p:txBody>
        </p:sp>
        <p:sp>
          <p:nvSpPr>
            <p:cNvPr id="12" name="TextBox 12"/>
            <p:cNvSpPr txBox="1"/>
            <p:nvPr/>
          </p:nvSpPr>
          <p:spPr>
            <a:xfrm>
              <a:off x="0" y="-47625"/>
              <a:ext cx="2264819" cy="414274"/>
            </a:xfrm>
            <a:prstGeom prst="rect">
              <a:avLst/>
            </a:prstGeom>
          </p:spPr>
          <p:txBody>
            <a:bodyPr lIns="50800" tIns="50800" rIns="50800" bIns="50800" rtlCol="0" anchor="ctr"/>
            <a:lstStyle/>
            <a:p>
              <a:pPr algn="ctr">
                <a:lnSpc>
                  <a:spcPts val="3449"/>
                </a:lnSpc>
              </a:pPr>
              <a:r>
                <a:rPr lang="en-US" sz="2499" spc="244">
                  <a:solidFill>
                    <a:srgbClr val="000000"/>
                  </a:solidFill>
                  <a:latin typeface="Oswald"/>
                  <a:ea typeface="Oswald"/>
                  <a:cs typeface="Oswald"/>
                  <a:sym typeface="Oswald"/>
                </a:rPr>
                <a:t>EN KISA YOL BULMA ALGORITMASIDIR.</a:t>
              </a:r>
            </a:p>
          </p:txBody>
        </p:sp>
      </p:grpSp>
      <p:sp>
        <p:nvSpPr>
          <p:cNvPr id="13" name="TextBox 13"/>
          <p:cNvSpPr txBox="1"/>
          <p:nvPr/>
        </p:nvSpPr>
        <p:spPr>
          <a:xfrm>
            <a:off x="2422442" y="377129"/>
            <a:ext cx="11192173" cy="680085"/>
          </a:xfrm>
          <a:prstGeom prst="rect">
            <a:avLst/>
          </a:prstGeom>
        </p:spPr>
        <p:txBody>
          <a:bodyPr lIns="0" tIns="0" rIns="0" bIns="0" rtlCol="0" anchor="t">
            <a:spAutoFit/>
          </a:bodyPr>
          <a:lstStyle/>
          <a:p>
            <a:pPr algn="ctr">
              <a:lnSpc>
                <a:spcPts val="5519"/>
              </a:lnSpc>
              <a:spcBef>
                <a:spcPct val="0"/>
              </a:spcBef>
            </a:pPr>
            <a:r>
              <a:rPr lang="en-US" sz="3999" spc="391">
                <a:solidFill>
                  <a:srgbClr val="000000"/>
                </a:solidFill>
                <a:latin typeface="Libre Baskerville"/>
                <a:ea typeface="Libre Baskerville"/>
                <a:cs typeface="Libre Baskerville"/>
                <a:sym typeface="Libre Baskerville"/>
              </a:rPr>
              <a:t>FLOYD-WARSHALL ALGORITMASI</a:t>
            </a:r>
          </a:p>
        </p:txBody>
      </p:sp>
      <p:sp>
        <p:nvSpPr>
          <p:cNvPr id="14" name="TextBox 14"/>
          <p:cNvSpPr txBox="1"/>
          <p:nvPr/>
        </p:nvSpPr>
        <p:spPr>
          <a:xfrm>
            <a:off x="5774255" y="1989816"/>
            <a:ext cx="2182745" cy="1704975"/>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DINAMIK PROGRAMLAMA PRENSIBI ÇALIŞAN</a:t>
            </a:r>
          </a:p>
        </p:txBody>
      </p:sp>
      <p:sp>
        <p:nvSpPr>
          <p:cNvPr id="15" name="TextBox 15"/>
          <p:cNvSpPr txBox="1"/>
          <p:nvPr/>
        </p:nvSpPr>
        <p:spPr>
          <a:xfrm>
            <a:off x="10682833" y="2345799"/>
            <a:ext cx="2644739" cy="1704975"/>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NEGATIF AĞIRLIKLI KENARLARI DESTEKLEYEN</a:t>
            </a:r>
          </a:p>
        </p:txBody>
      </p:sp>
      <p:sp>
        <p:nvSpPr>
          <p:cNvPr id="16" name="TextBox 16"/>
          <p:cNvSpPr txBox="1"/>
          <p:nvPr/>
        </p:nvSpPr>
        <p:spPr>
          <a:xfrm>
            <a:off x="1615506" y="3421009"/>
            <a:ext cx="2182745" cy="1276350"/>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TÜM DÜĞÜM ÇİFTLERİ IÇIN İNCELEYEN</a:t>
            </a:r>
          </a:p>
        </p:txBody>
      </p:sp>
      <p:sp>
        <p:nvSpPr>
          <p:cNvPr id="17" name="AutoShape 17"/>
          <p:cNvSpPr/>
          <p:nvPr/>
        </p:nvSpPr>
        <p:spPr>
          <a:xfrm flipH="1" flipV="1">
            <a:off x="3732332" y="5031156"/>
            <a:ext cx="2716700" cy="1478486"/>
          </a:xfrm>
          <a:prstGeom prst="line">
            <a:avLst/>
          </a:prstGeom>
          <a:ln w="38100" cap="flat">
            <a:solidFill>
              <a:srgbClr val="000000"/>
            </a:solidFill>
            <a:prstDash val="solid"/>
            <a:headEnd type="none" w="sm" len="sm"/>
            <a:tailEnd type="arrow" w="med" len="sm"/>
          </a:ln>
        </p:spPr>
        <p:txBody>
          <a:bodyPr/>
          <a:lstStyle/>
          <a:p>
            <a:endParaRPr lang="tr-TR"/>
          </a:p>
        </p:txBody>
      </p:sp>
      <p:sp>
        <p:nvSpPr>
          <p:cNvPr id="18" name="AutoShape 18"/>
          <p:cNvSpPr/>
          <p:nvPr/>
        </p:nvSpPr>
        <p:spPr>
          <a:xfrm flipH="1" flipV="1">
            <a:off x="7250623" y="4050774"/>
            <a:ext cx="1216585" cy="2465680"/>
          </a:xfrm>
          <a:prstGeom prst="line">
            <a:avLst/>
          </a:prstGeom>
          <a:ln w="38100" cap="flat">
            <a:solidFill>
              <a:srgbClr val="000000"/>
            </a:solidFill>
            <a:prstDash val="solid"/>
            <a:headEnd type="none" w="sm" len="sm"/>
            <a:tailEnd type="arrow" w="med" len="sm"/>
          </a:ln>
        </p:spPr>
        <p:txBody>
          <a:bodyPr/>
          <a:lstStyle/>
          <a:p>
            <a:endParaRPr lang="tr-TR"/>
          </a:p>
        </p:txBody>
      </p:sp>
      <p:sp>
        <p:nvSpPr>
          <p:cNvPr id="19" name="AutoShape 19"/>
          <p:cNvSpPr/>
          <p:nvPr/>
        </p:nvSpPr>
        <p:spPr>
          <a:xfrm flipV="1">
            <a:off x="10225915" y="4252577"/>
            <a:ext cx="883037" cy="2263877"/>
          </a:xfrm>
          <a:prstGeom prst="line">
            <a:avLst/>
          </a:prstGeom>
          <a:ln w="38100" cap="flat">
            <a:solidFill>
              <a:srgbClr val="000000"/>
            </a:solidFill>
            <a:prstDash val="solid"/>
            <a:headEnd type="none" w="sm" len="sm"/>
            <a:tailEnd type="arrow" w="med" len="sm"/>
          </a:ln>
        </p:spPr>
        <p:txBody>
          <a:bodyPr/>
          <a:lstStyle/>
          <a:p>
            <a:endParaRPr lang="tr-TR"/>
          </a:p>
        </p:txBody>
      </p:sp>
      <p:grpSp>
        <p:nvGrpSpPr>
          <p:cNvPr id="20" name="Group 20"/>
          <p:cNvGrpSpPr/>
          <p:nvPr/>
        </p:nvGrpSpPr>
        <p:grpSpPr>
          <a:xfrm>
            <a:off x="14746397" y="2996125"/>
            <a:ext cx="2512903" cy="2512903"/>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6B2AF"/>
            </a:solidFill>
            <a:ln w="12700">
              <a:solidFill>
                <a:srgbClr val="000000"/>
              </a:solidFill>
            </a:ln>
          </p:spPr>
          <p:txBody>
            <a:bodyPr/>
            <a:lstStyle/>
            <a:p>
              <a:endParaRPr lang="tr-TR"/>
            </a:p>
          </p:txBody>
        </p:sp>
      </p:grpSp>
      <p:sp>
        <p:nvSpPr>
          <p:cNvPr id="22" name="TextBox 22"/>
          <p:cNvSpPr txBox="1"/>
          <p:nvPr/>
        </p:nvSpPr>
        <p:spPr>
          <a:xfrm>
            <a:off x="14911476" y="3336705"/>
            <a:ext cx="2182745" cy="1704975"/>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NEGATIF DÖNGÜLERDE HATALI ÇIKTI VEREN</a:t>
            </a:r>
          </a:p>
        </p:txBody>
      </p:sp>
      <p:sp>
        <p:nvSpPr>
          <p:cNvPr id="23" name="AutoShape 23"/>
          <p:cNvSpPr/>
          <p:nvPr/>
        </p:nvSpPr>
        <p:spPr>
          <a:xfrm flipV="1">
            <a:off x="13614615" y="4697359"/>
            <a:ext cx="1131782" cy="1812284"/>
          </a:xfrm>
          <a:prstGeom prst="line">
            <a:avLst/>
          </a:prstGeom>
          <a:ln w="38100" cap="flat">
            <a:solidFill>
              <a:srgbClr val="000000"/>
            </a:solidFill>
            <a:prstDash val="solid"/>
            <a:headEnd type="none" w="sm" len="sm"/>
            <a:tailEnd type="arrow" w="med" len="sm"/>
          </a:ln>
        </p:spPr>
        <p:txBody>
          <a:bodyPr/>
          <a:lstStyle/>
          <a:p>
            <a:endParaRPr lang="tr-TR"/>
          </a:p>
        </p:txBody>
      </p:sp>
      <p:sp>
        <p:nvSpPr>
          <p:cNvPr id="24" name="Freeform 24"/>
          <p:cNvSpPr/>
          <p:nvPr/>
        </p:nvSpPr>
        <p:spPr>
          <a:xfrm>
            <a:off x="-4966034" y="-6036201"/>
            <a:ext cx="9022634" cy="9258300"/>
          </a:xfrm>
          <a:custGeom>
            <a:avLst/>
            <a:gdLst/>
            <a:ahLst/>
            <a:cxnLst/>
            <a:rect l="l" t="t" r="r" b="b"/>
            <a:pathLst>
              <a:path w="9022634" h="9258300">
                <a:moveTo>
                  <a:pt x="0" y="0"/>
                </a:moveTo>
                <a:lnTo>
                  <a:pt x="9022635" y="0"/>
                </a:lnTo>
                <a:lnTo>
                  <a:pt x="9022635" y="9258300"/>
                </a:lnTo>
                <a:lnTo>
                  <a:pt x="0" y="92583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Tree>
  </p:cSld>
  <p:clrMapOvr>
    <a:masterClrMapping/>
  </p:clrMapOvr>
  <p:transition>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Freeform 2"/>
          <p:cNvSpPr/>
          <p:nvPr/>
        </p:nvSpPr>
        <p:spPr>
          <a:xfrm>
            <a:off x="139048" y="2952443"/>
            <a:ext cx="3303224" cy="3678841"/>
          </a:xfrm>
          <a:custGeom>
            <a:avLst/>
            <a:gdLst/>
            <a:ahLst/>
            <a:cxnLst/>
            <a:rect l="l" t="t" r="r" b="b"/>
            <a:pathLst>
              <a:path w="3303224" h="3678841">
                <a:moveTo>
                  <a:pt x="0" y="0"/>
                </a:moveTo>
                <a:lnTo>
                  <a:pt x="3303224" y="0"/>
                </a:lnTo>
                <a:lnTo>
                  <a:pt x="3303224" y="3678841"/>
                </a:lnTo>
                <a:lnTo>
                  <a:pt x="0" y="3678841"/>
                </a:lnTo>
                <a:lnTo>
                  <a:pt x="0" y="0"/>
                </a:lnTo>
                <a:close/>
              </a:path>
            </a:pathLst>
          </a:custGeom>
          <a:blipFill>
            <a:blip r:embed="rId2"/>
            <a:stretch>
              <a:fillRect l="-1495" t="-2990" r="-1495"/>
            </a:stretch>
          </a:blipFill>
        </p:spPr>
        <p:txBody>
          <a:bodyPr/>
          <a:lstStyle/>
          <a:p>
            <a:endParaRPr lang="tr-TR"/>
          </a:p>
        </p:txBody>
      </p:sp>
      <p:sp>
        <p:nvSpPr>
          <p:cNvPr id="3" name="TextBox 3"/>
          <p:cNvSpPr txBox="1"/>
          <p:nvPr/>
        </p:nvSpPr>
        <p:spPr>
          <a:xfrm>
            <a:off x="228560" y="1836332"/>
            <a:ext cx="3124199" cy="1036320"/>
          </a:xfrm>
          <a:prstGeom prst="rect">
            <a:avLst/>
          </a:prstGeom>
        </p:spPr>
        <p:txBody>
          <a:bodyPr wrap="square" lIns="0" tIns="0" rIns="0" bIns="0" rtlCol="0" anchor="t">
            <a:spAutoFit/>
          </a:bodyPr>
          <a:lstStyle/>
          <a:p>
            <a:pPr algn="ctr">
              <a:lnSpc>
                <a:spcPts val="4140"/>
              </a:lnSpc>
              <a:spcBef>
                <a:spcPct val="0"/>
              </a:spcBef>
            </a:pPr>
            <a:r>
              <a:rPr lang="en-US" sz="3000" spc="294" dirty="0">
                <a:solidFill>
                  <a:srgbClr val="000000"/>
                </a:solidFill>
                <a:latin typeface="Oswald"/>
                <a:ea typeface="Oswald"/>
                <a:cs typeface="Oswald"/>
                <a:sym typeface="Oswald"/>
              </a:rPr>
              <a:t>ROBERT FLOYD</a:t>
            </a:r>
          </a:p>
          <a:p>
            <a:pPr algn="ctr">
              <a:lnSpc>
                <a:spcPts val="4140"/>
              </a:lnSpc>
              <a:spcBef>
                <a:spcPct val="0"/>
              </a:spcBef>
            </a:pPr>
            <a:r>
              <a:rPr lang="en-US" sz="3000" spc="294" dirty="0">
                <a:solidFill>
                  <a:srgbClr val="000000"/>
                </a:solidFill>
                <a:latin typeface="Oswald"/>
                <a:ea typeface="Oswald"/>
                <a:cs typeface="Oswald"/>
                <a:sym typeface="Oswald"/>
              </a:rPr>
              <a:t>1936-2001</a:t>
            </a:r>
          </a:p>
        </p:txBody>
      </p:sp>
      <p:sp>
        <p:nvSpPr>
          <p:cNvPr id="4" name="TextBox 4"/>
          <p:cNvSpPr txBox="1"/>
          <p:nvPr/>
        </p:nvSpPr>
        <p:spPr>
          <a:xfrm>
            <a:off x="3594672" y="4520412"/>
            <a:ext cx="5213559" cy="2619375"/>
          </a:xfrm>
          <a:prstGeom prst="rect">
            <a:avLst/>
          </a:prstGeom>
        </p:spPr>
        <p:txBody>
          <a:bodyPr lIns="0" tIns="0" rIns="0" bIns="0" rtlCol="0" anchor="t">
            <a:spAutoFit/>
          </a:bodyPr>
          <a:lstStyle/>
          <a:p>
            <a:pPr algn="ctr">
              <a:lnSpc>
                <a:spcPts val="3450"/>
              </a:lnSpc>
              <a:spcBef>
                <a:spcPct val="0"/>
              </a:spcBef>
            </a:pPr>
            <a:r>
              <a:rPr lang="en-US" sz="2500" spc="245">
                <a:solidFill>
                  <a:srgbClr val="000000"/>
                </a:solidFill>
                <a:latin typeface="Oswald"/>
                <a:ea typeface="Oswald"/>
                <a:cs typeface="Oswald"/>
                <a:sym typeface="Oswald"/>
              </a:rPr>
              <a:t>Algoritmayı en kısa yolları bulacak şekilde genelledi.</a:t>
            </a:r>
          </a:p>
          <a:p>
            <a:pPr algn="ctr">
              <a:lnSpc>
                <a:spcPts val="3450"/>
              </a:lnSpc>
              <a:spcBef>
                <a:spcPct val="0"/>
              </a:spcBef>
            </a:pPr>
            <a:r>
              <a:rPr lang="en-US" sz="2500" spc="245">
                <a:solidFill>
                  <a:srgbClr val="000000"/>
                </a:solidFill>
                <a:latin typeface="Oswald"/>
                <a:ea typeface="Oswald"/>
                <a:cs typeface="Oswald"/>
                <a:sym typeface="Oswald"/>
              </a:rPr>
              <a:t>Bundan sonuçla, tüm düğüm çiftleri arasındaki en kısa yolları dinamik programlama yaklaşımıyla bulan bir yöntem haline geldi.</a:t>
            </a:r>
          </a:p>
        </p:txBody>
      </p:sp>
      <p:sp>
        <p:nvSpPr>
          <p:cNvPr id="5" name="Freeform 5"/>
          <p:cNvSpPr/>
          <p:nvPr/>
        </p:nvSpPr>
        <p:spPr>
          <a:xfrm>
            <a:off x="14908576" y="2952443"/>
            <a:ext cx="3303224" cy="3678841"/>
          </a:xfrm>
          <a:custGeom>
            <a:avLst/>
            <a:gdLst/>
            <a:ahLst/>
            <a:cxnLst/>
            <a:rect l="l" t="t" r="r" b="b"/>
            <a:pathLst>
              <a:path w="3303224" h="3678841">
                <a:moveTo>
                  <a:pt x="0" y="0"/>
                </a:moveTo>
                <a:lnTo>
                  <a:pt x="3303224" y="0"/>
                </a:lnTo>
                <a:lnTo>
                  <a:pt x="3303224" y="3678841"/>
                </a:lnTo>
                <a:lnTo>
                  <a:pt x="0" y="3678841"/>
                </a:lnTo>
                <a:lnTo>
                  <a:pt x="0" y="0"/>
                </a:lnTo>
                <a:close/>
              </a:path>
            </a:pathLst>
          </a:custGeom>
          <a:blipFill>
            <a:blip r:embed="rId3"/>
            <a:stretch>
              <a:fillRect t="-9044" b="-12035"/>
            </a:stretch>
          </a:blipFill>
        </p:spPr>
        <p:txBody>
          <a:bodyPr/>
          <a:lstStyle/>
          <a:p>
            <a:endParaRPr lang="tr-TR"/>
          </a:p>
        </p:txBody>
      </p:sp>
      <p:sp>
        <p:nvSpPr>
          <p:cNvPr id="6" name="TextBox 6"/>
          <p:cNvSpPr txBox="1"/>
          <p:nvPr/>
        </p:nvSpPr>
        <p:spPr>
          <a:xfrm>
            <a:off x="14228624" y="1836332"/>
            <a:ext cx="4574619" cy="1036320"/>
          </a:xfrm>
          <a:prstGeom prst="rect">
            <a:avLst/>
          </a:prstGeom>
        </p:spPr>
        <p:txBody>
          <a:bodyPr wrap="square" lIns="0" tIns="0" rIns="0" bIns="0" rtlCol="0" anchor="t">
            <a:spAutoFit/>
          </a:bodyPr>
          <a:lstStyle/>
          <a:p>
            <a:pPr algn="ctr">
              <a:lnSpc>
                <a:spcPts val="4140"/>
              </a:lnSpc>
              <a:spcBef>
                <a:spcPct val="0"/>
              </a:spcBef>
            </a:pPr>
            <a:r>
              <a:rPr lang="en-US" sz="3000" spc="294" dirty="0">
                <a:solidFill>
                  <a:srgbClr val="000000"/>
                </a:solidFill>
                <a:latin typeface="Oswald"/>
                <a:ea typeface="Oswald"/>
                <a:cs typeface="Oswald"/>
                <a:sym typeface="Oswald"/>
              </a:rPr>
              <a:t>STEPHEN WARSHALL</a:t>
            </a:r>
          </a:p>
          <a:p>
            <a:pPr algn="ctr">
              <a:lnSpc>
                <a:spcPts val="4140"/>
              </a:lnSpc>
              <a:spcBef>
                <a:spcPct val="0"/>
              </a:spcBef>
            </a:pPr>
            <a:r>
              <a:rPr lang="en-US" sz="3000" spc="294" dirty="0">
                <a:solidFill>
                  <a:srgbClr val="000000"/>
                </a:solidFill>
                <a:latin typeface="Oswald"/>
                <a:ea typeface="Oswald"/>
                <a:cs typeface="Oswald"/>
                <a:sym typeface="Oswald"/>
              </a:rPr>
              <a:t>1935-2006</a:t>
            </a:r>
          </a:p>
        </p:txBody>
      </p:sp>
      <p:sp>
        <p:nvSpPr>
          <p:cNvPr id="7" name="TextBox 7"/>
          <p:cNvSpPr txBox="1"/>
          <p:nvPr/>
        </p:nvSpPr>
        <p:spPr>
          <a:xfrm>
            <a:off x="9126823" y="2698475"/>
            <a:ext cx="5629354" cy="2562225"/>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Oswald"/>
                <a:ea typeface="Oswald"/>
                <a:cs typeface="Oswald"/>
                <a:sym typeface="Oswald"/>
              </a:rPr>
              <a:t>Algoritmayı yalnızca yönlendirilmiş ve ağırlıksız çizgelerde erişilebilirlik matrisi oluşturmak için tasarlamıştı. Bu algoritma, iki düğüm arasında bir yol olup olmadığını belirlemek için kullanıldı.</a:t>
            </a:r>
          </a:p>
        </p:txBody>
      </p:sp>
      <p:sp>
        <p:nvSpPr>
          <p:cNvPr id="8" name="TextBox 8"/>
          <p:cNvSpPr txBox="1"/>
          <p:nvPr/>
        </p:nvSpPr>
        <p:spPr>
          <a:xfrm>
            <a:off x="4218671" y="1869800"/>
            <a:ext cx="9850658" cy="409575"/>
          </a:xfrm>
          <a:prstGeom prst="rect">
            <a:avLst/>
          </a:prstGeom>
        </p:spPr>
        <p:txBody>
          <a:bodyPr lIns="0" tIns="0" rIns="0" bIns="0" rtlCol="0" anchor="t">
            <a:spAutoFit/>
          </a:bodyPr>
          <a:lstStyle/>
          <a:p>
            <a:pPr algn="ctr">
              <a:lnSpc>
                <a:spcPts val="3449"/>
              </a:lnSpc>
              <a:spcBef>
                <a:spcPct val="0"/>
              </a:spcBef>
            </a:pPr>
            <a:r>
              <a:rPr lang="en-US" sz="2499" spc="244">
                <a:solidFill>
                  <a:srgbClr val="000000"/>
                </a:solidFill>
                <a:latin typeface="Libre Baskerville"/>
                <a:ea typeface="Libre Baskerville"/>
                <a:cs typeface="Libre Baskerville"/>
                <a:sym typeface="Libre Baskerville"/>
              </a:rPr>
              <a:t>BİRBİRLERİNDEN BAĞIMSIZ ÇALIŞMIŞLARDIR</a:t>
            </a:r>
          </a:p>
        </p:txBody>
      </p:sp>
      <p:sp>
        <p:nvSpPr>
          <p:cNvPr id="9" name="TextBox 9"/>
          <p:cNvSpPr txBox="1"/>
          <p:nvPr/>
        </p:nvSpPr>
        <p:spPr>
          <a:xfrm>
            <a:off x="3594672" y="7340801"/>
            <a:ext cx="5025330" cy="847725"/>
          </a:xfrm>
          <a:prstGeom prst="rect">
            <a:avLst/>
          </a:prstGeom>
        </p:spPr>
        <p:txBody>
          <a:bodyPr lIns="0" tIns="0" rIns="0" bIns="0" rtlCol="0" anchor="t">
            <a:spAutoFit/>
          </a:bodyPr>
          <a:lstStyle/>
          <a:p>
            <a:pPr algn="ctr">
              <a:lnSpc>
                <a:spcPts val="3449"/>
              </a:lnSpc>
              <a:spcBef>
                <a:spcPct val="0"/>
              </a:spcBef>
            </a:pPr>
            <a:r>
              <a:rPr lang="en-US" sz="2499" b="1" spc="244">
                <a:solidFill>
                  <a:srgbClr val="000000"/>
                </a:solidFill>
                <a:latin typeface="Oswald Bold"/>
                <a:ea typeface="Oswald Bold"/>
                <a:cs typeface="Oswald Bold"/>
                <a:sym typeface="Oswald Bold"/>
              </a:rPr>
              <a:t>ALGORITHM 97: SHORTEST PATH</a:t>
            </a:r>
          </a:p>
          <a:p>
            <a:pPr algn="ctr">
              <a:lnSpc>
                <a:spcPts val="3449"/>
              </a:lnSpc>
              <a:spcBef>
                <a:spcPct val="0"/>
              </a:spcBef>
            </a:pPr>
            <a:r>
              <a:rPr lang="en-US" sz="2499" b="1" spc="244">
                <a:solidFill>
                  <a:srgbClr val="000000"/>
                </a:solidFill>
                <a:latin typeface="Oswald Bold"/>
                <a:ea typeface="Oswald Bold"/>
                <a:cs typeface="Oswald Bold"/>
                <a:sym typeface="Oswald Bold"/>
              </a:rPr>
              <a:t>ROBERT FLOYD</a:t>
            </a:r>
          </a:p>
        </p:txBody>
      </p:sp>
      <p:sp>
        <p:nvSpPr>
          <p:cNvPr id="10" name="TextBox 10"/>
          <p:cNvSpPr txBox="1"/>
          <p:nvPr/>
        </p:nvSpPr>
        <p:spPr>
          <a:xfrm>
            <a:off x="9582922" y="5649391"/>
            <a:ext cx="5025152" cy="1276350"/>
          </a:xfrm>
          <a:prstGeom prst="rect">
            <a:avLst/>
          </a:prstGeom>
        </p:spPr>
        <p:txBody>
          <a:bodyPr lIns="0" tIns="0" rIns="0" bIns="0" rtlCol="0" anchor="t">
            <a:spAutoFit/>
          </a:bodyPr>
          <a:lstStyle/>
          <a:p>
            <a:pPr algn="ctr">
              <a:lnSpc>
                <a:spcPts val="3449"/>
              </a:lnSpc>
              <a:spcBef>
                <a:spcPct val="0"/>
              </a:spcBef>
            </a:pPr>
            <a:r>
              <a:rPr lang="en-US" sz="2499" b="1" spc="244">
                <a:solidFill>
                  <a:srgbClr val="000000"/>
                </a:solidFill>
                <a:latin typeface="Oswald Bold"/>
                <a:ea typeface="Oswald Bold"/>
                <a:cs typeface="Oswald Bold"/>
                <a:sym typeface="Oswald Bold"/>
              </a:rPr>
              <a:t>A THEOREM ON BOOLEAN MATRICES</a:t>
            </a:r>
          </a:p>
          <a:p>
            <a:pPr algn="ctr">
              <a:lnSpc>
                <a:spcPts val="3449"/>
              </a:lnSpc>
              <a:spcBef>
                <a:spcPct val="0"/>
              </a:spcBef>
            </a:pPr>
            <a:r>
              <a:rPr lang="en-US" sz="2499" b="1" spc="244">
                <a:solidFill>
                  <a:srgbClr val="000000"/>
                </a:solidFill>
                <a:latin typeface="Oswald Bold"/>
                <a:ea typeface="Oswald Bold"/>
                <a:cs typeface="Oswald Bold"/>
                <a:sym typeface="Oswald Bold"/>
              </a:rPr>
              <a:t>STEPHEN WARSHALL</a:t>
            </a:r>
          </a:p>
        </p:txBody>
      </p:sp>
      <p:sp>
        <p:nvSpPr>
          <p:cNvPr id="11" name="AutoShape 11"/>
          <p:cNvSpPr/>
          <p:nvPr/>
        </p:nvSpPr>
        <p:spPr>
          <a:xfrm flipH="1">
            <a:off x="8967527" y="2746100"/>
            <a:ext cx="0" cy="6512200"/>
          </a:xfrm>
          <a:prstGeom prst="line">
            <a:avLst/>
          </a:prstGeom>
          <a:ln w="38100" cap="flat">
            <a:solidFill>
              <a:srgbClr val="000000"/>
            </a:solidFill>
            <a:prstDash val="solid"/>
            <a:headEnd type="none" w="sm" len="sm"/>
            <a:tailEnd type="none" w="sm" len="sm"/>
          </a:ln>
        </p:spPr>
        <p:txBody>
          <a:bodyPr/>
          <a:lstStyle/>
          <a:p>
            <a:endParaRPr lang="tr-TR"/>
          </a:p>
        </p:txBody>
      </p:sp>
      <p:sp>
        <p:nvSpPr>
          <p:cNvPr id="12" name="Freeform 12"/>
          <p:cNvSpPr/>
          <p:nvPr/>
        </p:nvSpPr>
        <p:spPr>
          <a:xfrm rot="-1266137">
            <a:off x="-2605384" y="6566576"/>
            <a:ext cx="5210769" cy="6721137"/>
          </a:xfrm>
          <a:custGeom>
            <a:avLst/>
            <a:gdLst/>
            <a:ahLst/>
            <a:cxnLst/>
            <a:rect l="l" t="t" r="r" b="b"/>
            <a:pathLst>
              <a:path w="5210769" h="6721137">
                <a:moveTo>
                  <a:pt x="0" y="0"/>
                </a:moveTo>
                <a:lnTo>
                  <a:pt x="5210768" y="0"/>
                </a:lnTo>
                <a:lnTo>
                  <a:pt x="5210768" y="6721137"/>
                </a:lnTo>
                <a:lnTo>
                  <a:pt x="0" y="6721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13" name="Freeform 13"/>
          <p:cNvSpPr/>
          <p:nvPr/>
        </p:nvSpPr>
        <p:spPr>
          <a:xfrm rot="2700000">
            <a:off x="14461390" y="6566576"/>
            <a:ext cx="5210769" cy="6721137"/>
          </a:xfrm>
          <a:custGeom>
            <a:avLst/>
            <a:gdLst/>
            <a:ahLst/>
            <a:cxnLst/>
            <a:rect l="l" t="t" r="r" b="b"/>
            <a:pathLst>
              <a:path w="5210769" h="6721137">
                <a:moveTo>
                  <a:pt x="0" y="0"/>
                </a:moveTo>
                <a:lnTo>
                  <a:pt x="5210769" y="0"/>
                </a:lnTo>
                <a:lnTo>
                  <a:pt x="5210769" y="6721137"/>
                </a:lnTo>
                <a:lnTo>
                  <a:pt x="0" y="67211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14" name="TextBox 14"/>
          <p:cNvSpPr txBox="1"/>
          <p:nvPr/>
        </p:nvSpPr>
        <p:spPr>
          <a:xfrm>
            <a:off x="2420275" y="147680"/>
            <a:ext cx="12187798" cy="680085"/>
          </a:xfrm>
          <a:prstGeom prst="rect">
            <a:avLst/>
          </a:prstGeom>
        </p:spPr>
        <p:txBody>
          <a:bodyPr lIns="0" tIns="0" rIns="0" bIns="0" rtlCol="0" anchor="t">
            <a:spAutoFit/>
          </a:bodyPr>
          <a:lstStyle/>
          <a:p>
            <a:pPr algn="ctr">
              <a:lnSpc>
                <a:spcPts val="5519"/>
              </a:lnSpc>
              <a:spcBef>
                <a:spcPct val="0"/>
              </a:spcBef>
            </a:pPr>
            <a:r>
              <a:rPr lang="en-US" sz="3999" spc="391">
                <a:solidFill>
                  <a:srgbClr val="000000"/>
                </a:solidFill>
                <a:latin typeface="Libre Baskerville"/>
                <a:ea typeface="Libre Baskerville"/>
                <a:cs typeface="Libre Baskerville"/>
                <a:sym typeface="Libre Baskerville"/>
              </a:rPr>
              <a:t>FLOYD-WARSHALL TARİHÇESİ</a:t>
            </a:r>
          </a:p>
        </p:txBody>
      </p:sp>
    </p:spTree>
  </p:cSld>
  <p:clrMapOvr>
    <a:masterClrMapping/>
  </p:clrMapOvr>
  <p:transition>
    <p:push/>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Freeform 2"/>
          <p:cNvSpPr/>
          <p:nvPr/>
        </p:nvSpPr>
        <p:spPr>
          <a:xfrm rot="-5569636">
            <a:off x="-806562" y="-1884561"/>
            <a:ext cx="4096053" cy="7060062"/>
          </a:xfrm>
          <a:custGeom>
            <a:avLst/>
            <a:gdLst/>
            <a:ahLst/>
            <a:cxnLst/>
            <a:rect l="l" t="t" r="r" b="b"/>
            <a:pathLst>
              <a:path w="4096053" h="7060062">
                <a:moveTo>
                  <a:pt x="0" y="0"/>
                </a:moveTo>
                <a:lnTo>
                  <a:pt x="4096053" y="0"/>
                </a:lnTo>
                <a:lnTo>
                  <a:pt x="4096053" y="7060062"/>
                </a:lnTo>
                <a:lnTo>
                  <a:pt x="0" y="706006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3" name="Freeform 3"/>
          <p:cNvSpPr/>
          <p:nvPr/>
        </p:nvSpPr>
        <p:spPr>
          <a:xfrm>
            <a:off x="14458181" y="-2573476"/>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4" name="Freeform 4"/>
          <p:cNvSpPr/>
          <p:nvPr/>
        </p:nvSpPr>
        <p:spPr>
          <a:xfrm>
            <a:off x="-3205443" y="6296817"/>
            <a:ext cx="6626483" cy="5715000"/>
          </a:xfrm>
          <a:custGeom>
            <a:avLst/>
            <a:gdLst/>
            <a:ahLst/>
            <a:cxnLst/>
            <a:rect l="l" t="t" r="r" b="b"/>
            <a:pathLst>
              <a:path w="6626483" h="5715000">
                <a:moveTo>
                  <a:pt x="0" y="0"/>
                </a:moveTo>
                <a:lnTo>
                  <a:pt x="6626483" y="0"/>
                </a:lnTo>
                <a:lnTo>
                  <a:pt x="6626483" y="5715000"/>
                </a:lnTo>
                <a:lnTo>
                  <a:pt x="0" y="5715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5" name="Freeform 5"/>
          <p:cNvSpPr/>
          <p:nvPr/>
        </p:nvSpPr>
        <p:spPr>
          <a:xfrm rot="-8479087">
            <a:off x="15269908" y="6690241"/>
            <a:ext cx="5210769" cy="6721137"/>
          </a:xfrm>
          <a:custGeom>
            <a:avLst/>
            <a:gdLst/>
            <a:ahLst/>
            <a:cxnLst/>
            <a:rect l="l" t="t" r="r" b="b"/>
            <a:pathLst>
              <a:path w="5210769" h="6721137">
                <a:moveTo>
                  <a:pt x="0" y="0"/>
                </a:moveTo>
                <a:lnTo>
                  <a:pt x="5210769" y="0"/>
                </a:lnTo>
                <a:lnTo>
                  <a:pt x="5210769" y="6721137"/>
                </a:lnTo>
                <a:lnTo>
                  <a:pt x="0" y="672113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sp>
        <p:nvSpPr>
          <p:cNvPr id="6" name="TextBox 6"/>
          <p:cNvSpPr txBox="1"/>
          <p:nvPr/>
        </p:nvSpPr>
        <p:spPr>
          <a:xfrm>
            <a:off x="4552648" y="3661975"/>
            <a:ext cx="9413701" cy="3581390"/>
          </a:xfrm>
          <a:prstGeom prst="rect">
            <a:avLst/>
          </a:prstGeom>
        </p:spPr>
        <p:txBody>
          <a:bodyPr lIns="0" tIns="0" rIns="0" bIns="0" rtlCol="0" anchor="t">
            <a:spAutoFit/>
          </a:bodyPr>
          <a:lstStyle/>
          <a:p>
            <a:pPr algn="ctr">
              <a:lnSpc>
                <a:spcPts val="12599"/>
              </a:lnSpc>
            </a:pPr>
            <a:r>
              <a:rPr lang="en-US" sz="13999" spc="-279">
                <a:solidFill>
                  <a:srgbClr val="DAD5D1"/>
                </a:solidFill>
                <a:latin typeface="ITC Benguiat"/>
                <a:ea typeface="ITC Benguiat"/>
                <a:cs typeface="ITC Benguiat"/>
                <a:sym typeface="ITC Benguiat"/>
              </a:rPr>
              <a:t>FLOYD-WARSHALL</a:t>
            </a:r>
          </a:p>
        </p:txBody>
      </p:sp>
      <p:graphicFrame>
        <p:nvGraphicFramePr>
          <p:cNvPr id="7" name="Table 7"/>
          <p:cNvGraphicFramePr>
            <a:graphicFrameLocks noGrp="1"/>
          </p:cNvGraphicFramePr>
          <p:nvPr/>
        </p:nvGraphicFramePr>
        <p:xfrm>
          <a:off x="5486400" y="446303"/>
          <a:ext cx="7315200" cy="9604505"/>
        </p:xfrm>
        <a:graphic>
          <a:graphicData uri="http://schemas.openxmlformats.org/drawingml/2006/table">
            <a:tbl>
              <a:tblPr/>
              <a:tblGrid>
                <a:gridCol w="3657600">
                  <a:extLst>
                    <a:ext uri="{9D8B030D-6E8A-4147-A177-3AD203B41FA5}">
                      <a16:colId xmlns:a16="http://schemas.microsoft.com/office/drawing/2014/main" val="20000"/>
                    </a:ext>
                  </a:extLst>
                </a:gridCol>
                <a:gridCol w="3657600">
                  <a:extLst>
                    <a:ext uri="{9D8B030D-6E8A-4147-A177-3AD203B41FA5}">
                      <a16:colId xmlns:a16="http://schemas.microsoft.com/office/drawing/2014/main" val="20001"/>
                    </a:ext>
                  </a:extLst>
                </a:gridCol>
              </a:tblGrid>
              <a:tr h="969176">
                <a:tc>
                  <a:txBody>
                    <a:bodyPr/>
                    <a:lstStyle/>
                    <a:p>
                      <a:pPr algn="ctr">
                        <a:lnSpc>
                          <a:spcPts val="2800"/>
                        </a:lnSpc>
                        <a:defRPr/>
                      </a:pPr>
                      <a:r>
                        <a:rPr lang="en-US" sz="2000" b="1">
                          <a:solidFill>
                            <a:srgbClr val="000000"/>
                          </a:solidFill>
                          <a:latin typeface="Oswald Bold"/>
                          <a:ea typeface="Oswald Bold"/>
                          <a:cs typeface="Oswald Bold"/>
                          <a:sym typeface="Oswald Bold"/>
                        </a:rPr>
                        <a:t>Avantajlar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b="1">
                          <a:solidFill>
                            <a:srgbClr val="000000"/>
                          </a:solidFill>
                          <a:latin typeface="Oswald Bold"/>
                          <a:ea typeface="Oswald Bold"/>
                          <a:cs typeface="Oswald Bold"/>
                          <a:sym typeface="Oswald Bold"/>
                        </a:rPr>
                        <a:t>Dezavantajlar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262307">
                <a:tc>
                  <a:txBody>
                    <a:bodyPr/>
                    <a:lstStyle/>
                    <a:p>
                      <a:pPr algn="ctr">
                        <a:lnSpc>
                          <a:spcPts val="2800"/>
                        </a:lnSpc>
                        <a:defRPr/>
                      </a:pPr>
                      <a:r>
                        <a:rPr lang="en-US" sz="2000">
                          <a:solidFill>
                            <a:srgbClr val="000000"/>
                          </a:solidFill>
                          <a:latin typeface="Oswald"/>
                          <a:ea typeface="Oswald"/>
                          <a:cs typeface="Oswald"/>
                          <a:sym typeface="Oswald"/>
                        </a:rPr>
                        <a:t>Tüm çiftler arasındaki en kısa yolları bulur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Oswald"/>
                          <a:ea typeface="Oswald"/>
                          <a:cs typeface="Oswald"/>
                          <a:sym typeface="Oswald"/>
                        </a:rPr>
                        <a:t>Yüksek zaman karmaşıklığı (O(n³))</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616136">
                <a:tc>
                  <a:txBody>
                    <a:bodyPr/>
                    <a:lstStyle/>
                    <a:p>
                      <a:pPr algn="ctr">
                        <a:lnSpc>
                          <a:spcPts val="2800"/>
                        </a:lnSpc>
                        <a:defRPr/>
                      </a:pPr>
                      <a:r>
                        <a:rPr lang="en-US" sz="2000">
                          <a:solidFill>
                            <a:srgbClr val="000000"/>
                          </a:solidFill>
                          <a:latin typeface="Oswald"/>
                          <a:ea typeface="Oswald"/>
                          <a:cs typeface="Oswald"/>
                          <a:sym typeface="Oswald"/>
                        </a:rPr>
                        <a:t>Dinamik programlama prensibi kullanır ve matris tabanlı basit yapı</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Oswald"/>
                          <a:ea typeface="Oswald"/>
                          <a:cs typeface="Oswald"/>
                          <a:sym typeface="Oswald"/>
                        </a:rPr>
                        <a:t>Yüksek bellek gereksinimi (n x n matris)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616136">
                <a:tc>
                  <a:txBody>
                    <a:bodyPr/>
                    <a:lstStyle/>
                    <a:p>
                      <a:pPr algn="ctr">
                        <a:lnSpc>
                          <a:spcPts val="2800"/>
                        </a:lnSpc>
                        <a:defRPr/>
                      </a:pPr>
                      <a:r>
                        <a:rPr lang="en-US" sz="2000">
                          <a:solidFill>
                            <a:srgbClr val="000000"/>
                          </a:solidFill>
                          <a:latin typeface="Oswald"/>
                          <a:ea typeface="Oswald"/>
                          <a:cs typeface="Oswald"/>
                          <a:sym typeface="Oswald"/>
                        </a:rPr>
                        <a:t>Negatif ağırlıklara izin verir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Oswald"/>
                          <a:ea typeface="Oswald"/>
                          <a:cs typeface="Oswald"/>
                          <a:sym typeface="Oswald"/>
                        </a:rPr>
                        <a:t>Negatif döngülerde hatalı sonuç verir</a:t>
                      </a:r>
                      <a:endParaRPr lang="en-US" sz="1100"/>
                    </a:p>
                    <a:p>
                      <a:pPr algn="ctr">
                        <a:lnSpc>
                          <a:spcPts val="2800"/>
                        </a:lnSpc>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262307">
                <a:tc>
                  <a:txBody>
                    <a:bodyPr/>
                    <a:lstStyle/>
                    <a:p>
                      <a:pPr algn="ctr">
                        <a:lnSpc>
                          <a:spcPts val="2800"/>
                        </a:lnSpc>
                        <a:defRPr/>
                      </a:pPr>
                      <a:r>
                        <a:rPr lang="en-US" sz="2000">
                          <a:solidFill>
                            <a:srgbClr val="000000"/>
                          </a:solidFill>
                          <a:latin typeface="Oswald"/>
                          <a:ea typeface="Oswald"/>
                          <a:cs typeface="Oswald"/>
                          <a:sym typeface="Oswald"/>
                        </a:rPr>
                        <a:t>Hem yönlü hem yönsüz graflarda çalışır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Oswald"/>
                          <a:ea typeface="Oswald"/>
                          <a:cs typeface="Oswald"/>
                          <a:sym typeface="Oswald"/>
                        </a:rPr>
                        <a:t>Yalnızca ağırlıklı graflarda çalışır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262307">
                <a:tc>
                  <a:txBody>
                    <a:bodyPr/>
                    <a:lstStyle/>
                    <a:p>
                      <a:pPr algn="ctr">
                        <a:lnSpc>
                          <a:spcPts val="2800"/>
                        </a:lnSpc>
                        <a:defRPr/>
                      </a:pPr>
                      <a:r>
                        <a:rPr lang="en-US" sz="2000">
                          <a:solidFill>
                            <a:srgbClr val="000000"/>
                          </a:solidFill>
                          <a:latin typeface="Oswald"/>
                          <a:ea typeface="Oswald"/>
                          <a:cs typeface="Oswald"/>
                          <a:sym typeface="Oswald"/>
                        </a:rPr>
                        <a:t>Tek seferde tüm çözümleri üretir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Oswald"/>
                          <a:ea typeface="Oswald"/>
                          <a:cs typeface="Oswald"/>
                          <a:sym typeface="Oswald"/>
                        </a:rPr>
                        <a:t>Diğer özel algoritmalardan daha yavaş çalışır (örn. Dijkstra)</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616136">
                <a:tc>
                  <a:txBody>
                    <a:bodyPr/>
                    <a:lstStyle/>
                    <a:p>
                      <a:pPr algn="ctr">
                        <a:lnSpc>
                          <a:spcPts val="2800"/>
                        </a:lnSpc>
                        <a:defRPr/>
                      </a:pPr>
                      <a:r>
                        <a:rPr lang="en-US" sz="2000">
                          <a:solidFill>
                            <a:srgbClr val="000000"/>
                          </a:solidFill>
                          <a:latin typeface="Oswald"/>
                          <a:ea typeface="Oswald"/>
                          <a:cs typeface="Oswald"/>
                          <a:sym typeface="Oswald"/>
                        </a:rPr>
                        <a:t>Ara düğümleri belirler ve yol bilgisi sağlar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Oswald"/>
                          <a:ea typeface="Oswald"/>
                          <a:cs typeface="Oswald"/>
                          <a:sym typeface="Oswald"/>
                        </a:rPr>
                        <a:t>Dinamik graf yapılarında güncelleme maliyeti yüksek</a:t>
                      </a:r>
                      <a:endParaRPr lang="en-US" sz="1100"/>
                    </a:p>
                    <a:p>
                      <a:pPr algn="ctr">
                        <a:lnSpc>
                          <a:spcPts val="2800"/>
                        </a:lnSpc>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8" name="TextBox 8"/>
          <p:cNvSpPr txBox="1"/>
          <p:nvPr/>
        </p:nvSpPr>
        <p:spPr>
          <a:xfrm rot="-2331572">
            <a:off x="-679286" y="3905916"/>
            <a:ext cx="7634640" cy="680085"/>
          </a:xfrm>
          <a:prstGeom prst="rect">
            <a:avLst/>
          </a:prstGeom>
        </p:spPr>
        <p:txBody>
          <a:bodyPr lIns="0" tIns="0" rIns="0" bIns="0" rtlCol="0" anchor="t">
            <a:spAutoFit/>
          </a:bodyPr>
          <a:lstStyle/>
          <a:p>
            <a:pPr algn="ctr">
              <a:lnSpc>
                <a:spcPts val="5519"/>
              </a:lnSpc>
              <a:spcBef>
                <a:spcPct val="0"/>
              </a:spcBef>
            </a:pPr>
            <a:r>
              <a:rPr lang="en-US" sz="3999" spc="391">
                <a:solidFill>
                  <a:srgbClr val="B1B1B1"/>
                </a:solidFill>
                <a:latin typeface="Libre Baskerville"/>
                <a:ea typeface="Libre Baskerville"/>
                <a:cs typeface="Libre Baskerville"/>
                <a:sym typeface="Libre Baskerville"/>
              </a:rPr>
              <a:t>AVANTAJLARI</a:t>
            </a:r>
          </a:p>
        </p:txBody>
      </p:sp>
      <p:sp>
        <p:nvSpPr>
          <p:cNvPr id="9" name="TextBox 9"/>
          <p:cNvSpPr txBox="1"/>
          <p:nvPr/>
        </p:nvSpPr>
        <p:spPr>
          <a:xfrm rot="2960182">
            <a:off x="11370405" y="4372973"/>
            <a:ext cx="7634640" cy="680085"/>
          </a:xfrm>
          <a:prstGeom prst="rect">
            <a:avLst/>
          </a:prstGeom>
        </p:spPr>
        <p:txBody>
          <a:bodyPr lIns="0" tIns="0" rIns="0" bIns="0" rtlCol="0" anchor="t">
            <a:spAutoFit/>
          </a:bodyPr>
          <a:lstStyle/>
          <a:p>
            <a:pPr algn="ctr">
              <a:lnSpc>
                <a:spcPts val="5519"/>
              </a:lnSpc>
              <a:spcBef>
                <a:spcPct val="0"/>
              </a:spcBef>
            </a:pPr>
            <a:r>
              <a:rPr lang="en-US" sz="3999" spc="391">
                <a:solidFill>
                  <a:srgbClr val="B1B1B1"/>
                </a:solidFill>
                <a:latin typeface="Libre Baskerville"/>
                <a:ea typeface="Libre Baskerville"/>
                <a:cs typeface="Libre Baskerville"/>
                <a:sym typeface="Libre Baskerville"/>
              </a:rPr>
              <a:t>DEZAVANTAJLARI</a:t>
            </a:r>
          </a:p>
        </p:txBody>
      </p:sp>
    </p:spTree>
  </p:cSld>
  <p:clrMapOvr>
    <a:masterClrMapping/>
  </p:clrMapOvr>
  <p:transition>
    <p:push/>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Freeform 2"/>
          <p:cNvSpPr/>
          <p:nvPr/>
        </p:nvSpPr>
        <p:spPr>
          <a:xfrm>
            <a:off x="14974758" y="-2681274"/>
            <a:ext cx="6626483" cy="5715000"/>
          </a:xfrm>
          <a:custGeom>
            <a:avLst/>
            <a:gdLst/>
            <a:ahLst/>
            <a:cxnLst/>
            <a:rect l="l" t="t" r="r" b="b"/>
            <a:pathLst>
              <a:path w="6626483" h="5715000">
                <a:moveTo>
                  <a:pt x="0" y="0"/>
                </a:moveTo>
                <a:lnTo>
                  <a:pt x="6626484" y="0"/>
                </a:lnTo>
                <a:lnTo>
                  <a:pt x="6626484"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3" name="Freeform 3"/>
          <p:cNvSpPr/>
          <p:nvPr/>
        </p:nvSpPr>
        <p:spPr>
          <a:xfrm>
            <a:off x="-3313242" y="6296817"/>
            <a:ext cx="6626483" cy="5715000"/>
          </a:xfrm>
          <a:custGeom>
            <a:avLst/>
            <a:gdLst/>
            <a:ahLst/>
            <a:cxnLst/>
            <a:rect l="l" t="t" r="r" b="b"/>
            <a:pathLst>
              <a:path w="6626483" h="5715000">
                <a:moveTo>
                  <a:pt x="0" y="0"/>
                </a:moveTo>
                <a:lnTo>
                  <a:pt x="6626484" y="0"/>
                </a:lnTo>
                <a:lnTo>
                  <a:pt x="6626484" y="5715000"/>
                </a:lnTo>
                <a:lnTo>
                  <a:pt x="0" y="5715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4" name="Freeform 4"/>
          <p:cNvSpPr/>
          <p:nvPr/>
        </p:nvSpPr>
        <p:spPr>
          <a:xfrm rot="-8479087">
            <a:off x="14992711" y="6277135"/>
            <a:ext cx="5210769" cy="6721137"/>
          </a:xfrm>
          <a:custGeom>
            <a:avLst/>
            <a:gdLst/>
            <a:ahLst/>
            <a:cxnLst/>
            <a:rect l="l" t="t" r="r" b="b"/>
            <a:pathLst>
              <a:path w="5210769" h="6721137">
                <a:moveTo>
                  <a:pt x="0" y="0"/>
                </a:moveTo>
                <a:lnTo>
                  <a:pt x="5210769" y="0"/>
                </a:lnTo>
                <a:lnTo>
                  <a:pt x="5210769" y="6721136"/>
                </a:lnTo>
                <a:lnTo>
                  <a:pt x="0" y="672113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tr-TR"/>
          </a:p>
        </p:txBody>
      </p:sp>
      <p:sp>
        <p:nvSpPr>
          <p:cNvPr id="5" name="TextBox 5"/>
          <p:cNvSpPr txBox="1"/>
          <p:nvPr/>
        </p:nvSpPr>
        <p:spPr>
          <a:xfrm>
            <a:off x="3239270" y="3381943"/>
            <a:ext cx="11662073" cy="4160503"/>
          </a:xfrm>
          <a:prstGeom prst="rect">
            <a:avLst/>
          </a:prstGeom>
        </p:spPr>
        <p:txBody>
          <a:bodyPr lIns="0" tIns="0" rIns="0" bIns="0" rtlCol="0" anchor="t">
            <a:spAutoFit/>
          </a:bodyPr>
          <a:lstStyle/>
          <a:p>
            <a:pPr algn="ctr">
              <a:lnSpc>
                <a:spcPts val="14579"/>
              </a:lnSpc>
            </a:pPr>
            <a:r>
              <a:rPr lang="en-US" sz="16199" spc="-323">
                <a:solidFill>
                  <a:srgbClr val="DAD5D1"/>
                </a:solidFill>
                <a:latin typeface="ITC Benguiat"/>
                <a:ea typeface="ITC Benguiat"/>
                <a:cs typeface="ITC Benguiat"/>
                <a:sym typeface="ITC Benguiat"/>
              </a:rPr>
              <a:t>FLOYD-WARSHALL</a:t>
            </a:r>
          </a:p>
        </p:txBody>
      </p:sp>
      <p:graphicFrame>
        <p:nvGraphicFramePr>
          <p:cNvPr id="6" name="Table 6"/>
          <p:cNvGraphicFramePr>
            <a:graphicFrameLocks noGrp="1"/>
          </p:cNvGraphicFramePr>
          <p:nvPr/>
        </p:nvGraphicFramePr>
        <p:xfrm>
          <a:off x="3883463" y="284024"/>
          <a:ext cx="10574718" cy="9305297"/>
        </p:xfrm>
        <a:graphic>
          <a:graphicData uri="http://schemas.openxmlformats.org/drawingml/2006/table">
            <a:tbl>
              <a:tblPr/>
              <a:tblGrid>
                <a:gridCol w="2144927">
                  <a:extLst>
                    <a:ext uri="{9D8B030D-6E8A-4147-A177-3AD203B41FA5}">
                      <a16:colId xmlns:a16="http://schemas.microsoft.com/office/drawing/2014/main" val="20000"/>
                    </a:ext>
                  </a:extLst>
                </a:gridCol>
                <a:gridCol w="2440871">
                  <a:extLst>
                    <a:ext uri="{9D8B030D-6E8A-4147-A177-3AD203B41FA5}">
                      <a16:colId xmlns:a16="http://schemas.microsoft.com/office/drawing/2014/main" val="20001"/>
                    </a:ext>
                  </a:extLst>
                </a:gridCol>
                <a:gridCol w="2375150">
                  <a:extLst>
                    <a:ext uri="{9D8B030D-6E8A-4147-A177-3AD203B41FA5}">
                      <a16:colId xmlns:a16="http://schemas.microsoft.com/office/drawing/2014/main" val="20002"/>
                    </a:ext>
                  </a:extLst>
                </a:gridCol>
                <a:gridCol w="3613770">
                  <a:extLst>
                    <a:ext uri="{9D8B030D-6E8A-4147-A177-3AD203B41FA5}">
                      <a16:colId xmlns:a16="http://schemas.microsoft.com/office/drawing/2014/main" val="20003"/>
                    </a:ext>
                  </a:extLst>
                </a:gridCol>
              </a:tblGrid>
              <a:tr h="1817190">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Özellik</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Floyd-Warshall</a:t>
                      </a:r>
                      <a:endParaRPr lang="en-US" sz="1100"/>
                    </a:p>
                    <a:p>
                      <a:pPr algn="l">
                        <a:lnSpc>
                          <a:spcPts val="2625"/>
                        </a:lnSpc>
                      </a:pPr>
                      <a:endParaRPr lang="en-US" sz="1100"/>
                    </a:p>
                    <a:p>
                      <a:pPr algn="l">
                        <a:lnSpc>
                          <a:spcPts val="2625"/>
                        </a:lnSpc>
                      </a:pP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Bellman-Ford</a:t>
                      </a:r>
                      <a:endParaRPr lang="en-US" sz="1100"/>
                    </a:p>
                    <a:p>
                      <a:pPr algn="l">
                        <a:lnSpc>
                          <a:spcPts val="2625"/>
                        </a:lnSpc>
                      </a:pPr>
                      <a:endParaRPr lang="en-US" sz="1100"/>
                    </a:p>
                    <a:p>
                      <a:pPr algn="l">
                        <a:lnSpc>
                          <a:spcPts val="2625"/>
                        </a:lnSpc>
                      </a:pP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Dijkstra</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488948">
                <a:tc>
                  <a:txBody>
                    <a:bodyPr/>
                    <a:lstStyle/>
                    <a:p>
                      <a:pPr algn="l">
                        <a:lnSpc>
                          <a:spcPts val="2625"/>
                        </a:lnSpc>
                        <a:defRPr/>
                      </a:pPr>
                      <a:r>
                        <a:rPr lang="en-US" sz="2100">
                          <a:solidFill>
                            <a:srgbClr val="000000"/>
                          </a:solidFill>
                          <a:latin typeface="Libre Baskerville"/>
                          <a:ea typeface="Libre Baskerville"/>
                          <a:cs typeface="Libre Baskerville"/>
                          <a:sym typeface="Libre Baskerville"/>
                        </a:rPr>
                        <a:t>Tüm çiftler arası yol</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Evet</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Hayır</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Hayır</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482445">
                <a:tc>
                  <a:txBody>
                    <a:bodyPr/>
                    <a:lstStyle/>
                    <a:p>
                      <a:pPr algn="l">
                        <a:lnSpc>
                          <a:spcPts val="2625"/>
                        </a:lnSpc>
                        <a:defRPr/>
                      </a:pPr>
                      <a:r>
                        <a:rPr lang="en-US" sz="2100">
                          <a:solidFill>
                            <a:srgbClr val="000000"/>
                          </a:solidFill>
                          <a:latin typeface="Libre Baskerville"/>
                          <a:ea typeface="Libre Baskerville"/>
                          <a:cs typeface="Libre Baskerville"/>
                          <a:sym typeface="Libre Baskerville"/>
                        </a:rPr>
                        <a:t>Tek kaynaklı yol</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Hayır</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Evet</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Evet</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482445">
                <a:tc>
                  <a:txBody>
                    <a:bodyPr/>
                    <a:lstStyle/>
                    <a:p>
                      <a:pPr algn="l">
                        <a:lnSpc>
                          <a:spcPts val="2625"/>
                        </a:lnSpc>
                        <a:defRPr/>
                      </a:pPr>
                      <a:r>
                        <a:rPr lang="en-US" sz="2100">
                          <a:solidFill>
                            <a:srgbClr val="000000"/>
                          </a:solidFill>
                          <a:latin typeface="Libre Baskerville"/>
                          <a:ea typeface="Libre Baskerville"/>
                          <a:cs typeface="Libre Baskerville"/>
                          <a:sym typeface="Libre Baskerville"/>
                        </a:rPr>
                        <a:t>Negatif ağırlık</a:t>
                      </a:r>
                      <a:endParaRPr lang="en-US" sz="1100"/>
                    </a:p>
                    <a:p>
                      <a:pPr algn="l">
                        <a:lnSpc>
                          <a:spcPts val="2625"/>
                        </a:lnSpc>
                      </a:pPr>
                      <a:r>
                        <a:rPr lang="en-US" sz="2100">
                          <a:solidFill>
                            <a:srgbClr val="000000"/>
                          </a:solidFill>
                          <a:latin typeface="Libre Baskerville"/>
                          <a:ea typeface="Libre Baskerville"/>
                          <a:cs typeface="Libre Baskerville"/>
                          <a:sym typeface="Libre Baskerville"/>
                        </a:rPr>
                        <a:t>desteği</a:t>
                      </a:r>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Evet</a:t>
                      </a:r>
                      <a:endParaRPr lang="en-US" sz="1100"/>
                    </a:p>
                    <a:p>
                      <a:pPr algn="l">
                        <a:lnSpc>
                          <a:spcPts val="2625"/>
                        </a:lnSpc>
                      </a:pPr>
                      <a:endParaRPr lang="en-US" sz="1100"/>
                    </a:p>
                    <a:p>
                      <a:pPr algn="l">
                        <a:lnSpc>
                          <a:spcPts val="2625"/>
                        </a:lnSpc>
                      </a:pP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Evet</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625"/>
                        </a:lnSpc>
                        <a:defRPr/>
                      </a:pPr>
                      <a:r>
                        <a:rPr lang="en-US" sz="2100" b="1">
                          <a:solidFill>
                            <a:srgbClr val="000000"/>
                          </a:solidFill>
                          <a:latin typeface="Libre Baskerville Bold"/>
                          <a:ea typeface="Libre Baskerville Bold"/>
                          <a:cs typeface="Libre Baskerville Bold"/>
                          <a:sym typeface="Libre Baskerville Bold"/>
                        </a:rPr>
                        <a:t>Hayır</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17190">
                <a:tc>
                  <a:txBody>
                    <a:bodyPr/>
                    <a:lstStyle/>
                    <a:p>
                      <a:pPr algn="l">
                        <a:lnSpc>
                          <a:spcPts val="2625"/>
                        </a:lnSpc>
                        <a:defRPr/>
                      </a:pPr>
                      <a:r>
                        <a:rPr lang="en-US" sz="2100">
                          <a:solidFill>
                            <a:srgbClr val="000000"/>
                          </a:solidFill>
                          <a:latin typeface="Libre Baskerville"/>
                          <a:ea typeface="Libre Baskerville"/>
                          <a:cs typeface="Libre Baskerville"/>
                          <a:sym typeface="Libre Baskerville"/>
                        </a:rPr>
                        <a:t>Zaman karmaşıklığı</a:t>
                      </a:r>
                      <a:endParaRPr lang="en-US" sz="1100"/>
                    </a:p>
                    <a:p>
                      <a:pPr algn="l">
                        <a:lnSpc>
                          <a:spcPts val="2625"/>
                        </a:lnSpc>
                      </a:pPr>
                      <a:endParaRPr lang="en-US" sz="1100"/>
                    </a:p>
                    <a:p>
                      <a:pPr algn="l">
                        <a:lnSpc>
                          <a:spcPts val="2625"/>
                        </a:lnSpc>
                      </a:pP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750"/>
                        </a:lnSpc>
                        <a:defRPr/>
                      </a:pPr>
                      <a:r>
                        <a:rPr lang="en-US" sz="3000">
                          <a:solidFill>
                            <a:srgbClr val="000000"/>
                          </a:solidFill>
                          <a:latin typeface="Libre Baskerville"/>
                          <a:ea typeface="Libre Baskerville"/>
                          <a:cs typeface="Libre Baskerville"/>
                          <a:sym typeface="Libre Baskerville"/>
                        </a:rPr>
                        <a:t>O(V³)</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750"/>
                        </a:lnSpc>
                        <a:defRPr/>
                      </a:pPr>
                      <a:r>
                        <a:rPr lang="en-US" sz="3000">
                          <a:solidFill>
                            <a:srgbClr val="000000"/>
                          </a:solidFill>
                          <a:latin typeface="Libre Baskerville"/>
                          <a:ea typeface="Libre Baskerville"/>
                          <a:cs typeface="Libre Baskerville"/>
                          <a:sym typeface="Libre Baskerville"/>
                        </a:rPr>
                        <a:t>O(V*E)</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750"/>
                        </a:lnSpc>
                        <a:defRPr/>
                      </a:pPr>
                      <a:r>
                        <a:rPr lang="en-US" sz="3000">
                          <a:solidFill>
                            <a:srgbClr val="000000"/>
                          </a:solidFill>
                          <a:latin typeface="Libre Baskerville"/>
                          <a:ea typeface="Libre Baskerville"/>
                          <a:cs typeface="Libre Baskerville"/>
                          <a:sym typeface="Libre Baskerville"/>
                        </a:rPr>
                        <a:t>O((V + E) log V)</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217079">
                <a:tc>
                  <a:txBody>
                    <a:bodyPr/>
                    <a:lstStyle/>
                    <a:p>
                      <a:pPr algn="l">
                        <a:lnSpc>
                          <a:spcPts val="2625"/>
                        </a:lnSpc>
                        <a:defRPr/>
                      </a:pPr>
                      <a:r>
                        <a:rPr lang="en-US" sz="2100">
                          <a:solidFill>
                            <a:srgbClr val="000000"/>
                          </a:solidFill>
                          <a:latin typeface="Libre Baskerville"/>
                          <a:ea typeface="Libre Baskerville"/>
                          <a:cs typeface="Libre Baskerville"/>
                          <a:sym typeface="Libre Baskerville"/>
                        </a:rPr>
                        <a:t>Hafıza kullanımı</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749"/>
                        </a:lnSpc>
                        <a:defRPr/>
                      </a:pPr>
                      <a:r>
                        <a:rPr lang="en-US" sz="2999">
                          <a:solidFill>
                            <a:srgbClr val="000000"/>
                          </a:solidFill>
                          <a:latin typeface="Libre Baskerville"/>
                          <a:ea typeface="Libre Baskerville"/>
                          <a:cs typeface="Libre Baskerville"/>
                          <a:sym typeface="Libre Baskerville"/>
                        </a:rPr>
                        <a:t>O(V²)</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750"/>
                        </a:lnSpc>
                        <a:defRPr/>
                      </a:pPr>
                      <a:r>
                        <a:rPr lang="en-US" sz="3000">
                          <a:solidFill>
                            <a:srgbClr val="000000"/>
                          </a:solidFill>
                          <a:latin typeface="Libre Baskerville"/>
                          <a:ea typeface="Libre Baskerville"/>
                          <a:cs typeface="Libre Baskerville"/>
                          <a:sym typeface="Libre Baskerville"/>
                        </a:rPr>
                        <a:t>O(V)</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4200"/>
                        </a:lnSpc>
                        <a:defRPr/>
                      </a:pPr>
                      <a:r>
                        <a:rPr lang="en-US" sz="3000">
                          <a:solidFill>
                            <a:srgbClr val="000000"/>
                          </a:solidFill>
                          <a:latin typeface="Libre Baskerville"/>
                          <a:ea typeface="Libre Baskerville"/>
                          <a:cs typeface="Libre Baskerville"/>
                          <a:sym typeface="Libre Baskerville"/>
                        </a:rPr>
                        <a:t>O(V)</a:t>
                      </a:r>
                      <a:endParaRPr lang="en-US" sz="1100"/>
                    </a:p>
                  </a:txBody>
                  <a:tcPr marL="190500" marR="190500" marT="190500" marB="190500">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7" name="Freeform 7"/>
          <p:cNvSpPr/>
          <p:nvPr/>
        </p:nvSpPr>
        <p:spPr>
          <a:xfrm>
            <a:off x="-4090792" y="-5844718"/>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tr-TR"/>
          </a:p>
        </p:txBody>
      </p:sp>
    </p:spTree>
  </p:cSld>
  <p:clrMapOvr>
    <a:masterClrMapping/>
  </p:clrMapOvr>
  <p:transition>
    <p:push/>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extBox 2"/>
          <p:cNvSpPr txBox="1"/>
          <p:nvPr/>
        </p:nvSpPr>
        <p:spPr>
          <a:xfrm>
            <a:off x="2700006" y="1451071"/>
            <a:ext cx="14975089" cy="1205865"/>
          </a:xfrm>
          <a:prstGeom prst="rect">
            <a:avLst/>
          </a:prstGeom>
        </p:spPr>
        <p:txBody>
          <a:bodyPr lIns="0" tIns="0" rIns="0" bIns="0" rtlCol="0" anchor="t">
            <a:spAutoFit/>
          </a:bodyPr>
          <a:lstStyle/>
          <a:p>
            <a:pPr algn="ctr">
              <a:lnSpc>
                <a:spcPts val="4830"/>
              </a:lnSpc>
            </a:pPr>
            <a:r>
              <a:rPr lang="en-US" sz="3500" spc="343">
                <a:solidFill>
                  <a:srgbClr val="000000"/>
                </a:solidFill>
                <a:latin typeface="Libre Baskerville"/>
                <a:ea typeface="Libre Baskerville"/>
                <a:cs typeface="Libre Baskerville"/>
                <a:sym typeface="Libre Baskerville"/>
              </a:rPr>
              <a:t>MODERN TEKNOLOJILERDEKI YERI VE ETKISI</a:t>
            </a:r>
          </a:p>
          <a:p>
            <a:pPr algn="ctr">
              <a:lnSpc>
                <a:spcPts val="4830"/>
              </a:lnSpc>
              <a:spcBef>
                <a:spcPct val="0"/>
              </a:spcBef>
            </a:pPr>
            <a:endParaRPr lang="en-US" sz="3500" spc="343">
              <a:solidFill>
                <a:srgbClr val="000000"/>
              </a:solidFill>
              <a:latin typeface="Libre Baskerville"/>
              <a:ea typeface="Libre Baskerville"/>
              <a:cs typeface="Libre Baskerville"/>
              <a:sym typeface="Libre Baskerville"/>
            </a:endParaRPr>
          </a:p>
        </p:txBody>
      </p:sp>
      <p:sp>
        <p:nvSpPr>
          <p:cNvPr id="3" name="Freeform 3"/>
          <p:cNvSpPr/>
          <p:nvPr/>
        </p:nvSpPr>
        <p:spPr>
          <a:xfrm>
            <a:off x="-4273042" y="-5957322"/>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4" name="Freeform 4"/>
          <p:cNvSpPr/>
          <p:nvPr/>
        </p:nvSpPr>
        <p:spPr>
          <a:xfrm rot="-10800000">
            <a:off x="14642561" y="5297261"/>
            <a:ext cx="9022634" cy="9258300"/>
          </a:xfrm>
          <a:custGeom>
            <a:avLst/>
            <a:gdLst/>
            <a:ahLst/>
            <a:cxnLst/>
            <a:rect l="l" t="t" r="r" b="b"/>
            <a:pathLst>
              <a:path w="9022634" h="9258300">
                <a:moveTo>
                  <a:pt x="0" y="0"/>
                </a:moveTo>
                <a:lnTo>
                  <a:pt x="9022635" y="0"/>
                </a:lnTo>
                <a:lnTo>
                  <a:pt x="9022635"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tr-TR"/>
          </a:p>
        </p:txBody>
      </p:sp>
      <p:sp>
        <p:nvSpPr>
          <p:cNvPr id="5" name="TextBox 5"/>
          <p:cNvSpPr txBox="1"/>
          <p:nvPr/>
        </p:nvSpPr>
        <p:spPr>
          <a:xfrm>
            <a:off x="2554790" y="3838036"/>
            <a:ext cx="7445127" cy="419100"/>
          </a:xfrm>
          <a:prstGeom prst="rect">
            <a:avLst/>
          </a:prstGeom>
        </p:spPr>
        <p:txBody>
          <a:bodyPr lIns="0" tIns="0" rIns="0" bIns="0" rtlCol="0" anchor="t">
            <a:spAutoFit/>
          </a:bodyPr>
          <a:lstStyle/>
          <a:p>
            <a:pPr marL="539749" lvl="1" indent="-269875" algn="ctr">
              <a:lnSpc>
                <a:spcPts val="3449"/>
              </a:lnSpc>
              <a:buFont typeface="Arial"/>
              <a:buChar char="•"/>
            </a:pPr>
            <a:r>
              <a:rPr lang="en-US" sz="2499" spc="244">
                <a:solidFill>
                  <a:srgbClr val="000000"/>
                </a:solidFill>
                <a:latin typeface="Oswald"/>
                <a:ea typeface="Oswald"/>
                <a:cs typeface="Oswald"/>
                <a:sym typeface="Oswald"/>
              </a:rPr>
              <a:t>ŞEHIR İÇI YOL AĞI VE TAŞIMACILIK PLANLAMASI</a:t>
            </a:r>
          </a:p>
        </p:txBody>
      </p:sp>
      <p:sp>
        <p:nvSpPr>
          <p:cNvPr id="6" name="TextBox 6"/>
          <p:cNvSpPr txBox="1"/>
          <p:nvPr/>
        </p:nvSpPr>
        <p:spPr>
          <a:xfrm>
            <a:off x="4377447" y="4371975"/>
            <a:ext cx="3342382" cy="419100"/>
          </a:xfrm>
          <a:prstGeom prst="rect">
            <a:avLst/>
          </a:prstGeom>
        </p:spPr>
        <p:txBody>
          <a:bodyPr lIns="0" tIns="0" rIns="0" bIns="0" rtlCol="0" anchor="t">
            <a:spAutoFit/>
          </a:bodyPr>
          <a:lstStyle/>
          <a:p>
            <a:pPr marL="539749" lvl="1" indent="-269875" algn="ctr">
              <a:lnSpc>
                <a:spcPts val="3449"/>
              </a:lnSpc>
              <a:buFont typeface="Arial"/>
              <a:buChar char="•"/>
            </a:pPr>
            <a:r>
              <a:rPr lang="en-US" sz="2499" spc="244" dirty="0">
                <a:solidFill>
                  <a:srgbClr val="000000"/>
                </a:solidFill>
                <a:latin typeface="Oswald"/>
                <a:ea typeface="Oswald"/>
                <a:cs typeface="Oswald"/>
                <a:sym typeface="Oswald"/>
              </a:rPr>
              <a:t>SOSYAL AĞ ANALIZI</a:t>
            </a:r>
          </a:p>
        </p:txBody>
      </p:sp>
      <p:sp>
        <p:nvSpPr>
          <p:cNvPr id="7" name="TextBox 7"/>
          <p:cNvSpPr txBox="1"/>
          <p:nvPr/>
        </p:nvSpPr>
        <p:spPr>
          <a:xfrm>
            <a:off x="5631774" y="4905914"/>
            <a:ext cx="5399931" cy="419100"/>
          </a:xfrm>
          <a:prstGeom prst="rect">
            <a:avLst/>
          </a:prstGeom>
        </p:spPr>
        <p:txBody>
          <a:bodyPr lIns="0" tIns="0" rIns="0" bIns="0" rtlCol="0" anchor="t">
            <a:spAutoFit/>
          </a:bodyPr>
          <a:lstStyle/>
          <a:p>
            <a:pPr marL="539749" lvl="1" indent="-269875" algn="ctr">
              <a:lnSpc>
                <a:spcPts val="3449"/>
              </a:lnSpc>
              <a:buFont typeface="Arial"/>
              <a:buChar char="•"/>
            </a:pPr>
            <a:r>
              <a:rPr lang="en-US" sz="2499" spc="244" dirty="0">
                <a:solidFill>
                  <a:srgbClr val="000000"/>
                </a:solidFill>
                <a:latin typeface="Oswald"/>
                <a:ea typeface="Oswald"/>
                <a:cs typeface="Oswald"/>
                <a:sym typeface="Oswald"/>
              </a:rPr>
              <a:t>FINANSAL AĞLAR VE RISK ANALIZI</a:t>
            </a:r>
          </a:p>
        </p:txBody>
      </p:sp>
      <p:sp>
        <p:nvSpPr>
          <p:cNvPr id="8" name="TextBox 8"/>
          <p:cNvSpPr txBox="1"/>
          <p:nvPr/>
        </p:nvSpPr>
        <p:spPr>
          <a:xfrm>
            <a:off x="6432134" y="5439314"/>
            <a:ext cx="7588666" cy="401970"/>
          </a:xfrm>
          <a:prstGeom prst="rect">
            <a:avLst/>
          </a:prstGeom>
        </p:spPr>
        <p:txBody>
          <a:bodyPr wrap="square" lIns="0" tIns="0" rIns="0" bIns="0" rtlCol="0" anchor="t">
            <a:spAutoFit/>
          </a:bodyPr>
          <a:lstStyle/>
          <a:p>
            <a:pPr marL="539749" lvl="1" indent="-269875" algn="ctr">
              <a:lnSpc>
                <a:spcPts val="3449"/>
              </a:lnSpc>
              <a:buFont typeface="Arial"/>
              <a:buChar char="•"/>
            </a:pPr>
            <a:r>
              <a:rPr lang="en-US" sz="2499" spc="244" dirty="0">
                <a:solidFill>
                  <a:srgbClr val="000000"/>
                </a:solidFill>
                <a:latin typeface="Oswald"/>
                <a:ea typeface="Oswald"/>
                <a:cs typeface="Oswald"/>
                <a:sym typeface="Oswald"/>
              </a:rPr>
              <a:t>BIYOINFORMATIK VE GENOMIK ARAŞTIRMALAR</a:t>
            </a:r>
          </a:p>
        </p:txBody>
      </p:sp>
      <p:sp>
        <p:nvSpPr>
          <p:cNvPr id="9" name="TextBox 9"/>
          <p:cNvSpPr txBox="1"/>
          <p:nvPr/>
        </p:nvSpPr>
        <p:spPr>
          <a:xfrm>
            <a:off x="7391400" y="5972714"/>
            <a:ext cx="8627952" cy="411651"/>
          </a:xfrm>
          <a:prstGeom prst="rect">
            <a:avLst/>
          </a:prstGeom>
        </p:spPr>
        <p:txBody>
          <a:bodyPr wrap="square" lIns="0" tIns="0" rIns="0" bIns="0" rtlCol="0" anchor="t">
            <a:spAutoFit/>
          </a:bodyPr>
          <a:lstStyle/>
          <a:p>
            <a:pPr marL="539753" lvl="1" indent="-269876" algn="ctr">
              <a:lnSpc>
                <a:spcPts val="3450"/>
              </a:lnSpc>
              <a:buFont typeface="Arial"/>
              <a:buChar char="•"/>
            </a:pPr>
            <a:r>
              <a:rPr lang="en-US" sz="2500" spc="245" dirty="0">
                <a:solidFill>
                  <a:srgbClr val="000000"/>
                </a:solidFill>
                <a:latin typeface="Oswald"/>
                <a:ea typeface="Oswald"/>
                <a:cs typeface="Oswald"/>
                <a:sym typeface="Oswald"/>
              </a:rPr>
              <a:t>ROBOTIK YOL PLANLAMASI VE OTONOM SISTEMLER</a:t>
            </a:r>
          </a:p>
        </p:txBody>
      </p:sp>
    </p:spTree>
  </p:cSld>
  <p:clrMapOvr>
    <a:masterClrMapping/>
  </p:clrMapOvr>
  <p:transition>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extBox 2"/>
          <p:cNvSpPr txBox="1"/>
          <p:nvPr/>
        </p:nvSpPr>
        <p:spPr>
          <a:xfrm>
            <a:off x="-1362531" y="576262"/>
            <a:ext cx="21489947" cy="680085"/>
          </a:xfrm>
          <a:prstGeom prst="rect">
            <a:avLst/>
          </a:prstGeom>
        </p:spPr>
        <p:txBody>
          <a:bodyPr lIns="0" tIns="0" rIns="0" bIns="0" rtlCol="0" anchor="t">
            <a:spAutoFit/>
          </a:bodyPr>
          <a:lstStyle/>
          <a:p>
            <a:pPr algn="ctr">
              <a:lnSpc>
                <a:spcPts val="5519"/>
              </a:lnSpc>
              <a:spcBef>
                <a:spcPct val="0"/>
              </a:spcBef>
            </a:pPr>
            <a:r>
              <a:rPr lang="en-US" sz="3999" spc="391">
                <a:solidFill>
                  <a:srgbClr val="000000"/>
                </a:solidFill>
                <a:latin typeface="Oswald"/>
                <a:ea typeface="Oswald"/>
                <a:cs typeface="Oswald"/>
                <a:sym typeface="Oswald"/>
              </a:rPr>
              <a:t>ŞEHIR İÇI YOL AĞI VE TAŞIMACILIK PLANLAMASI</a:t>
            </a:r>
          </a:p>
        </p:txBody>
      </p:sp>
      <p:sp>
        <p:nvSpPr>
          <p:cNvPr id="3" name="Freeform 3"/>
          <p:cNvSpPr/>
          <p:nvPr/>
        </p:nvSpPr>
        <p:spPr>
          <a:xfrm>
            <a:off x="1028700" y="1957387"/>
            <a:ext cx="9554968" cy="5697150"/>
          </a:xfrm>
          <a:custGeom>
            <a:avLst/>
            <a:gdLst/>
            <a:ahLst/>
            <a:cxnLst/>
            <a:rect l="l" t="t" r="r" b="b"/>
            <a:pathLst>
              <a:path w="9554968" h="5697150">
                <a:moveTo>
                  <a:pt x="0" y="0"/>
                </a:moveTo>
                <a:lnTo>
                  <a:pt x="9554968" y="0"/>
                </a:lnTo>
                <a:lnTo>
                  <a:pt x="9554968" y="5697150"/>
                </a:lnTo>
                <a:lnTo>
                  <a:pt x="0" y="5697150"/>
                </a:lnTo>
                <a:lnTo>
                  <a:pt x="0" y="0"/>
                </a:lnTo>
                <a:close/>
              </a:path>
            </a:pathLst>
          </a:custGeom>
          <a:blipFill>
            <a:blip r:embed="rId2"/>
            <a:stretch>
              <a:fillRect/>
            </a:stretch>
          </a:blipFill>
        </p:spPr>
        <p:txBody>
          <a:bodyPr/>
          <a:lstStyle/>
          <a:p>
            <a:endParaRPr lang="tr-TR"/>
          </a:p>
        </p:txBody>
      </p:sp>
      <p:sp>
        <p:nvSpPr>
          <p:cNvPr id="4" name="TextBox 4"/>
          <p:cNvSpPr txBox="1"/>
          <p:nvPr/>
        </p:nvSpPr>
        <p:spPr>
          <a:xfrm>
            <a:off x="10889421" y="1884746"/>
            <a:ext cx="7169335" cy="4695825"/>
          </a:xfrm>
          <a:prstGeom prst="rect">
            <a:avLst/>
          </a:prstGeom>
        </p:spPr>
        <p:txBody>
          <a:bodyPr lIns="0" tIns="0" rIns="0" bIns="0" rtlCol="0" anchor="t">
            <a:spAutoFit/>
          </a:bodyPr>
          <a:lstStyle/>
          <a:p>
            <a:pPr marL="539749" lvl="1" indent="-269875" algn="l">
              <a:lnSpc>
                <a:spcPts val="3449"/>
              </a:lnSpc>
              <a:buFont typeface="Arial"/>
              <a:buChar char="•"/>
            </a:pPr>
            <a:r>
              <a:rPr lang="en-US" sz="2499" spc="244">
                <a:solidFill>
                  <a:srgbClr val="000000"/>
                </a:solidFill>
                <a:latin typeface="Libre Baskerville"/>
                <a:ea typeface="Libre Baskerville"/>
                <a:cs typeface="Libre Baskerville"/>
                <a:sym typeface="Libre Baskerville"/>
              </a:rPr>
              <a:t>FLOYD-WARSHALL ALGORITMASI, ŞEHIR IÇINDEKI TÜM YOLLAR VE KAVŞAKLAR ARASINDAKI EN KISA YOLLARI </a:t>
            </a:r>
            <a:r>
              <a:rPr lang="en-US" sz="2499" u="sng" spc="244">
                <a:solidFill>
                  <a:srgbClr val="000000"/>
                </a:solidFill>
                <a:latin typeface="Libre Baskerville"/>
                <a:ea typeface="Libre Baskerville"/>
                <a:cs typeface="Libre Baskerville"/>
                <a:sym typeface="Libre Baskerville"/>
              </a:rPr>
              <a:t>TEK BIR ÇALIŞTIRMA</a:t>
            </a:r>
            <a:r>
              <a:rPr lang="en-US" sz="2499" spc="244">
                <a:solidFill>
                  <a:srgbClr val="000000"/>
                </a:solidFill>
                <a:latin typeface="Libre Baskerville"/>
                <a:ea typeface="Libre Baskerville"/>
                <a:cs typeface="Libre Baskerville"/>
                <a:sym typeface="Libre Baskerville"/>
              </a:rPr>
              <a:t> ILE HESAPLAYARAK OLDUKÇA VERIMLI BIR ÇÖZÜM SUNAR. TÜM OLASI BAĞLANTILARI HESAPLAMAK IÇIN AYRI AYRI IŞLEMLER YAPMAYA GEREK KALMAZ.</a:t>
            </a:r>
          </a:p>
        </p:txBody>
      </p:sp>
      <p:sp>
        <p:nvSpPr>
          <p:cNvPr id="5" name="Freeform 5"/>
          <p:cNvSpPr/>
          <p:nvPr/>
        </p:nvSpPr>
        <p:spPr>
          <a:xfrm rot="-8479087">
            <a:off x="-3379266" y="-3360568"/>
            <a:ext cx="5210769" cy="6721137"/>
          </a:xfrm>
          <a:custGeom>
            <a:avLst/>
            <a:gdLst/>
            <a:ahLst/>
            <a:cxnLst/>
            <a:rect l="l" t="t" r="r" b="b"/>
            <a:pathLst>
              <a:path w="5210769" h="6721137">
                <a:moveTo>
                  <a:pt x="0" y="0"/>
                </a:moveTo>
                <a:lnTo>
                  <a:pt x="5210769" y="0"/>
                </a:lnTo>
                <a:lnTo>
                  <a:pt x="5210769" y="6721136"/>
                </a:lnTo>
                <a:lnTo>
                  <a:pt x="0" y="672113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tr-TR"/>
          </a:p>
        </p:txBody>
      </p:sp>
      <p:sp>
        <p:nvSpPr>
          <p:cNvPr id="6" name="Freeform 6"/>
          <p:cNvSpPr/>
          <p:nvPr/>
        </p:nvSpPr>
        <p:spPr>
          <a:xfrm rot="7995022">
            <a:off x="-2463649" y="7047125"/>
            <a:ext cx="5210769" cy="6721137"/>
          </a:xfrm>
          <a:custGeom>
            <a:avLst/>
            <a:gdLst/>
            <a:ahLst/>
            <a:cxnLst/>
            <a:rect l="l" t="t" r="r" b="b"/>
            <a:pathLst>
              <a:path w="5210769" h="6721137">
                <a:moveTo>
                  <a:pt x="0" y="0"/>
                </a:moveTo>
                <a:lnTo>
                  <a:pt x="5210769" y="0"/>
                </a:lnTo>
                <a:lnTo>
                  <a:pt x="5210769" y="6721137"/>
                </a:lnTo>
                <a:lnTo>
                  <a:pt x="0" y="67211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tr-TR"/>
          </a:p>
        </p:txBody>
      </p:sp>
    </p:spTree>
  </p:cSld>
  <p:clrMapOvr>
    <a:masterClrMapping/>
  </p:clrMapOvr>
  <p:transition>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1517</Words>
  <Application>Microsoft Office PowerPoint</Application>
  <PresentationFormat>Özel</PresentationFormat>
  <Paragraphs>398</Paragraphs>
  <Slides>23</Slides>
  <Notes>0</Notes>
  <HiddenSlides>0</HiddenSlides>
  <MMClips>0</MMClips>
  <ScaleCrop>false</ScaleCrop>
  <HeadingPairs>
    <vt:vector size="6" baseType="variant">
      <vt:variant>
        <vt:lpstr>Kullanılan Yazı Tipleri</vt:lpstr>
      </vt:variant>
      <vt:variant>
        <vt:i4>11</vt:i4>
      </vt:variant>
      <vt:variant>
        <vt:lpstr>Tema</vt:lpstr>
      </vt:variant>
      <vt:variant>
        <vt:i4>1</vt:i4>
      </vt:variant>
      <vt:variant>
        <vt:lpstr>Slayt Başlıkları</vt:lpstr>
      </vt:variant>
      <vt:variant>
        <vt:i4>23</vt:i4>
      </vt:variant>
    </vt:vector>
  </HeadingPairs>
  <TitlesOfParts>
    <vt:vector size="35" baseType="lpstr">
      <vt:lpstr>Abril Fatface</vt:lpstr>
      <vt:lpstr>Arial</vt:lpstr>
      <vt:lpstr>Oswald</vt:lpstr>
      <vt:lpstr>Libre Baskerville</vt:lpstr>
      <vt:lpstr>Calibri</vt:lpstr>
      <vt:lpstr>ITC Benguiat</vt:lpstr>
      <vt:lpstr>JetBrains Mono</vt:lpstr>
      <vt:lpstr>Yeseva One</vt:lpstr>
      <vt:lpstr>Libre Baskerville Bold</vt:lpstr>
      <vt:lpstr>Arimo Bold</vt:lpstr>
      <vt:lpstr>Oswald Bold</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Çizge Kuramı</dc:title>
  <cp:lastModifiedBy>Baturhan Çağatay</cp:lastModifiedBy>
  <cp:revision>1</cp:revision>
  <dcterms:created xsi:type="dcterms:W3CDTF">2006-08-16T00:00:00Z</dcterms:created>
  <dcterms:modified xsi:type="dcterms:W3CDTF">2025-01-07T10:24:41Z</dcterms:modified>
  <dc:identifier>DAGWiw96ZWQ</dc:identifier>
</cp:coreProperties>
</file>

<file path=docProps/thumbnail.jpeg>
</file>